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71" r:id="rId9"/>
    <p:sldId id="286" r:id="rId10"/>
    <p:sldId id="263" r:id="rId11"/>
    <p:sldId id="264" r:id="rId12"/>
    <p:sldId id="283" r:id="rId13"/>
    <p:sldId id="284" r:id="rId14"/>
    <p:sldId id="266" r:id="rId15"/>
    <p:sldId id="267" r:id="rId16"/>
    <p:sldId id="265" r:id="rId17"/>
    <p:sldId id="270" r:id="rId18"/>
    <p:sldId id="268" r:id="rId19"/>
    <p:sldId id="269" r:id="rId20"/>
    <p:sldId id="272" r:id="rId21"/>
    <p:sldId id="277" r:id="rId22"/>
    <p:sldId id="273" r:id="rId23"/>
    <p:sldId id="275" r:id="rId24"/>
    <p:sldId id="279" r:id="rId25"/>
    <p:sldId id="280" r:id="rId26"/>
    <p:sldId id="276" r:id="rId27"/>
    <p:sldId id="285" r:id="rId28"/>
    <p:sldId id="281" r:id="rId29"/>
    <p:sldId id="282" r:id="rId30"/>
    <p:sldId id="278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5"/>
    <p:restoredTop sz="72466"/>
  </p:normalViewPr>
  <p:slideViewPr>
    <p:cSldViewPr snapToGrid="0" snapToObjects="1">
      <p:cViewPr>
        <p:scale>
          <a:sx n="91" d="100"/>
          <a:sy n="91" d="100"/>
        </p:scale>
        <p:origin x="896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notesMaster" Target="notesMasters/notesMaster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presProps" Target="presProps.xml"/><Relationship Id="rId34" Type="http://schemas.openxmlformats.org/officeDocument/2006/relationships/viewProps" Target="viewProps.xml"/><Relationship Id="rId35" Type="http://schemas.openxmlformats.org/officeDocument/2006/relationships/theme" Target="theme/theme1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228D4A-176D-DD49-970D-B335C57F38AE}" type="datetimeFigureOut">
              <a:rPr lang="en-US" smtClean="0"/>
              <a:t>6/21/18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8636FC-DAB5-A841-A3B5-E0D812C718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9084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8636FC-DAB5-A841-A3B5-E0D812C7181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6654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8636FC-DAB5-A841-A3B5-E0D812C7181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3349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8636FC-DAB5-A841-A3B5-E0D812C7181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500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8636FC-DAB5-A841-A3B5-E0D812C7181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3554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8636FC-DAB5-A841-A3B5-E0D812C7181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424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8636FC-DAB5-A841-A3B5-E0D812C7181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5955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8636FC-DAB5-A841-A3B5-E0D812C7181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1397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Simiar</a:t>
            </a:r>
            <a:r>
              <a:rPr lang="en-US" dirty="0" smtClean="0"/>
              <a:t> questions:</a:t>
            </a:r>
          </a:p>
          <a:p>
            <a:r>
              <a:rPr lang="en-US" dirty="0" smtClean="0"/>
              <a:t>Given a binary tree, return all duplicate </a:t>
            </a:r>
            <a:r>
              <a:rPr lang="en-US" dirty="0" err="1" smtClean="0"/>
              <a:t>subtrees</a:t>
            </a:r>
            <a:r>
              <a:rPr lang="en-US" dirty="0" smtClean="0"/>
              <a:t>.</a:t>
            </a:r>
            <a:r>
              <a:rPr lang="en-US" baseline="0" dirty="0" smtClean="0"/>
              <a:t> Using a map to store each key and the key </a:t>
            </a:r>
            <a:r>
              <a:rPr lang="en-US" baseline="0" dirty="0" err="1" smtClean="0"/>
              <a:t>exsited</a:t>
            </a:r>
            <a:r>
              <a:rPr lang="en-US" baseline="0" dirty="0" smtClean="0"/>
              <a:t> twice, add the root into the res.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8636FC-DAB5-A841-A3B5-E0D812C7181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0464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8636FC-DAB5-A841-A3B5-E0D812C7181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9413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8636FC-DAB5-A841-A3B5-E0D812C7181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5056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8636FC-DAB5-A841-A3B5-E0D812C7181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4198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8636FC-DAB5-A841-A3B5-E0D812C7181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50256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8636FC-DAB5-A841-A3B5-E0D812C7181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94764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8636FC-DAB5-A841-A3B5-E0D812C7181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83430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8636FC-DAB5-A841-A3B5-E0D812C7181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51440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8636FC-DAB5-A841-A3B5-E0D812C7181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04798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8636FC-DAB5-A841-A3B5-E0D812C7181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27473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8636FC-DAB5-A841-A3B5-E0D812C71819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27957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8636FC-DAB5-A841-A3B5-E0D812C71819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6861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8636FC-DAB5-A841-A3B5-E0D812C71819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2454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Given a 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complete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binary tree, count the number of nodes.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8636FC-DAB5-A841-A3B5-E0D812C7181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0603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8636FC-DAB5-A841-A3B5-E0D812C7181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5132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Add a slide on</a:t>
            </a:r>
            <a:r>
              <a:rPr lang="en-US" baseline="0" dirty="0" smtClean="0"/>
              <a:t> 666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8636FC-DAB5-A841-A3B5-E0D812C7181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5410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Add a slide on</a:t>
            </a:r>
            <a:r>
              <a:rPr lang="en-US" baseline="0" dirty="0" smtClean="0"/>
              <a:t> 666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8636FC-DAB5-A841-A3B5-E0D812C7181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1134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8636FC-DAB5-A841-A3B5-E0D812C7181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5632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8636FC-DAB5-A841-A3B5-E0D812C7181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9481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8636FC-DAB5-A841-A3B5-E0D812C7181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1293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25DE-9110-9446-998A-36F900BD753B}" type="datetimeFigureOut">
              <a:rPr lang="en-US" smtClean="0"/>
              <a:t>6/21/18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7BD5F-BD66-BF42-9C1B-888E7F6FFE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745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25DE-9110-9446-998A-36F900BD753B}" type="datetimeFigureOut">
              <a:rPr lang="en-US" smtClean="0"/>
              <a:t>6/21/18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7BD5F-BD66-BF42-9C1B-888E7F6FFE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332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25DE-9110-9446-998A-36F900BD753B}" type="datetimeFigureOut">
              <a:rPr lang="en-US" smtClean="0"/>
              <a:t>6/21/18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7BD5F-BD66-BF42-9C1B-888E7F6FFE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8414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25DE-9110-9446-998A-36F900BD753B}" type="datetimeFigureOut">
              <a:rPr lang="en-US" smtClean="0"/>
              <a:t>6/21/18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7BD5F-BD66-BF42-9C1B-888E7F6FFE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3525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25DE-9110-9446-998A-36F900BD753B}" type="datetimeFigureOut">
              <a:rPr lang="en-US" smtClean="0"/>
              <a:t>6/21/18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7BD5F-BD66-BF42-9C1B-888E7F6FFE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6931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25DE-9110-9446-998A-36F900BD753B}" type="datetimeFigureOut">
              <a:rPr lang="en-US" smtClean="0"/>
              <a:t>6/21/18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7BD5F-BD66-BF42-9C1B-888E7F6FFE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835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25DE-9110-9446-998A-36F900BD753B}" type="datetimeFigureOut">
              <a:rPr lang="en-US" smtClean="0"/>
              <a:t>6/21/18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7BD5F-BD66-BF42-9C1B-888E7F6FFE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5023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25DE-9110-9446-998A-36F900BD753B}" type="datetimeFigureOut">
              <a:rPr lang="en-US" smtClean="0"/>
              <a:t>6/21/18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7BD5F-BD66-BF42-9C1B-888E7F6FFE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2698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25DE-9110-9446-998A-36F900BD753B}" type="datetimeFigureOut">
              <a:rPr lang="en-US" smtClean="0"/>
              <a:t>6/21/18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7BD5F-BD66-BF42-9C1B-888E7F6FFE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6132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25DE-9110-9446-998A-36F900BD753B}" type="datetimeFigureOut">
              <a:rPr lang="en-US" smtClean="0"/>
              <a:t>6/21/18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7BD5F-BD66-BF42-9C1B-888E7F6FFE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3474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25DE-9110-9446-998A-36F900BD753B}" type="datetimeFigureOut">
              <a:rPr lang="en-US" smtClean="0"/>
              <a:t>6/21/18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7BD5F-BD66-BF42-9C1B-888E7F6FFE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8510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E525DE-9110-9446-998A-36F900BD753B}" type="datetimeFigureOut">
              <a:rPr lang="en-US" smtClean="0"/>
              <a:t>6/21/18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97BD5F-BD66-BF42-9C1B-888E7F6FFE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935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0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1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4" Type="http://schemas.openxmlformats.org/officeDocument/2006/relationships/image" Target="../media/image23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4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4" Type="http://schemas.openxmlformats.org/officeDocument/2006/relationships/image" Target="../media/image26.tiff"/><Relationship Id="rId5" Type="http://schemas.openxmlformats.org/officeDocument/2006/relationships/image" Target="../media/image27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8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9.tif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4" Type="http://schemas.openxmlformats.org/officeDocument/2006/relationships/image" Target="../media/image31.tiff"/><Relationship Id="rId5" Type="http://schemas.openxmlformats.org/officeDocument/2006/relationships/image" Target="../media/image32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3.tif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4.tif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5.tif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6.tif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7.tif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8.tif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9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2.tiff"/><Relationship Id="rId5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4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4" Type="http://schemas.openxmlformats.org/officeDocument/2006/relationships/image" Target="../media/image9.tiff"/><Relationship Id="rId5" Type="http://schemas.openxmlformats.org/officeDocument/2006/relationships/image" Target="../media/image10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4" Type="http://schemas.openxmlformats.org/officeDocument/2006/relationships/image" Target="../media/image13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Binary Tree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Including BST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49263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6319" y="554965"/>
            <a:ext cx="10515600" cy="5798334"/>
          </a:xfrm>
        </p:spPr>
        <p:txBody>
          <a:bodyPr/>
          <a:lstStyle/>
          <a:p>
            <a:r>
              <a:rPr lang="en-US" dirty="0" smtClean="0"/>
              <a:t>Path sum series (from any node to any node)</a:t>
            </a:r>
          </a:p>
          <a:p>
            <a:r>
              <a:rPr lang="en-US" sz="2000" dirty="0" smtClean="0">
                <a:solidFill>
                  <a:srgbClr val="FF0000"/>
                </a:solidFill>
              </a:rPr>
              <a:t>Think start from one node.</a:t>
            </a:r>
          </a:p>
          <a:p>
            <a:r>
              <a:rPr lang="en-US" sz="2000" dirty="0" smtClean="0"/>
              <a:t>Related questions:124, 543, 563, 508, 687, 549</a:t>
            </a:r>
          </a:p>
          <a:p>
            <a:r>
              <a:rPr lang="en-US" sz="2000" b="1" dirty="0" smtClean="0"/>
              <a:t>Template</a:t>
            </a:r>
            <a:r>
              <a:rPr lang="en-US" sz="2000" dirty="0" smtClean="0"/>
              <a:t>: get all path from any node to any node.</a:t>
            </a:r>
            <a:r>
              <a:rPr lang="en-US" sz="2000" dirty="0"/>
              <a:t> </a:t>
            </a:r>
            <a:endParaRPr lang="en-US" sz="2000" dirty="0" smtClean="0"/>
          </a:p>
          <a:p>
            <a:r>
              <a:rPr lang="en-US" sz="2000" dirty="0" smtClean="0"/>
              <a:t>For each node, we need to get the </a:t>
            </a:r>
            <a:r>
              <a:rPr lang="en-US" sz="2000" dirty="0" err="1" smtClean="0"/>
              <a:t>pathsum</a:t>
            </a:r>
            <a:r>
              <a:rPr lang="en-US" sz="2000" dirty="0" smtClean="0"/>
              <a:t> to left most leave, the </a:t>
            </a:r>
            <a:r>
              <a:rPr lang="en-US" sz="2000" dirty="0" err="1" smtClean="0"/>
              <a:t>pathsum</a:t>
            </a:r>
            <a:r>
              <a:rPr lang="en-US" sz="2000" dirty="0" smtClean="0"/>
              <a:t> to right most leave. We can get the max sum on this node from either to left or to right. </a:t>
            </a:r>
          </a:p>
          <a:p>
            <a:r>
              <a:rPr lang="en-US" sz="2000" dirty="0" smtClean="0"/>
              <a:t>Use a global to record the maximum path.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45430"/>
            <a:ext cx="12192000" cy="3412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3748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6319" y="554965"/>
            <a:ext cx="10515600" cy="5798334"/>
          </a:xfrm>
        </p:spPr>
        <p:txBody>
          <a:bodyPr/>
          <a:lstStyle/>
          <a:p>
            <a:r>
              <a:rPr lang="en-US" dirty="0" smtClean="0"/>
              <a:t>Path sum series (from any node to any node)</a:t>
            </a:r>
          </a:p>
          <a:p>
            <a:pPr marL="0" indent="0">
              <a:spcBef>
                <a:spcPts val="0"/>
              </a:spcBef>
            </a:pPr>
            <a:r>
              <a:rPr lang="en-US" sz="1800" dirty="0" smtClean="0"/>
              <a:t>Another example:  Given </a:t>
            </a:r>
            <a:r>
              <a:rPr lang="en-US" sz="1800" dirty="0"/>
              <a:t>a binary tree, you need to compute the length of the diameter of the tree. The diameter of a binary tree is the length of the </a:t>
            </a:r>
            <a:r>
              <a:rPr lang="en-US" sz="1800" b="1" dirty="0"/>
              <a:t>longest</a:t>
            </a:r>
            <a:r>
              <a:rPr lang="en-US" sz="1800" dirty="0"/>
              <a:t> path between any two nodes in a tree. This path may or may not pass through the root.</a:t>
            </a:r>
          </a:p>
          <a:p>
            <a:pPr marL="0" indent="0">
              <a:spcBef>
                <a:spcPts val="0"/>
              </a:spcBef>
            </a:pPr>
            <a:r>
              <a:rPr lang="en-US" sz="1800" b="1" dirty="0" smtClean="0"/>
              <a:t>Example:</a:t>
            </a:r>
            <a:r>
              <a:rPr lang="en-US" sz="1800" dirty="0" smtClean="0"/>
              <a:t>  Given </a:t>
            </a:r>
            <a:r>
              <a:rPr lang="en-US" sz="1800" dirty="0"/>
              <a:t>a binary tree </a:t>
            </a:r>
            <a:endParaRPr lang="en-US" sz="1800" dirty="0" smtClean="0"/>
          </a:p>
          <a:p>
            <a:pPr marL="0" indent="0">
              <a:spcBef>
                <a:spcPts val="0"/>
              </a:spcBef>
            </a:pPr>
            <a:r>
              <a:rPr lang="en-US" sz="1800" dirty="0" smtClean="0"/>
              <a:t>           1 </a:t>
            </a:r>
          </a:p>
          <a:p>
            <a:pPr marL="0" indent="0">
              <a:spcBef>
                <a:spcPts val="0"/>
              </a:spcBef>
            </a:pPr>
            <a:r>
              <a:rPr lang="en-US" sz="1800" dirty="0" smtClean="0"/>
              <a:t>          / \</a:t>
            </a:r>
          </a:p>
          <a:p>
            <a:pPr marL="0" indent="0">
              <a:spcBef>
                <a:spcPts val="0"/>
              </a:spcBef>
            </a:pPr>
            <a:r>
              <a:rPr lang="en-US" sz="1800" dirty="0" smtClean="0"/>
              <a:t>        2     3</a:t>
            </a:r>
          </a:p>
          <a:p>
            <a:pPr marL="0" indent="0">
              <a:spcBef>
                <a:spcPts val="0"/>
              </a:spcBef>
            </a:pPr>
            <a:r>
              <a:rPr lang="en-US" sz="1800" dirty="0" smtClean="0"/>
              <a:t>      / \</a:t>
            </a:r>
          </a:p>
          <a:p>
            <a:pPr marL="0" indent="0">
              <a:spcBef>
                <a:spcPts val="0"/>
              </a:spcBef>
            </a:pPr>
            <a:r>
              <a:rPr lang="en-US" sz="1800" dirty="0" smtClean="0"/>
              <a:t>     4  5 </a:t>
            </a:r>
            <a:endParaRPr lang="en-US" sz="1800" dirty="0"/>
          </a:p>
          <a:p>
            <a:pPr marL="0" indent="0">
              <a:spcBef>
                <a:spcPts val="0"/>
              </a:spcBef>
            </a:pPr>
            <a:r>
              <a:rPr lang="en-US" sz="1800" dirty="0"/>
              <a:t>Return </a:t>
            </a:r>
            <a:r>
              <a:rPr lang="en-US" sz="1800" b="1" dirty="0"/>
              <a:t>3</a:t>
            </a:r>
            <a:r>
              <a:rPr lang="en-US" sz="1800" dirty="0"/>
              <a:t>, which is the length of the path [4,2,1,3] or [5,2,1,3</a:t>
            </a:r>
            <a:r>
              <a:rPr lang="en-US" sz="1800" dirty="0" smtClean="0"/>
              <a:t>].</a:t>
            </a:r>
          </a:p>
          <a:p>
            <a:pPr marL="0" indent="0">
              <a:spcBef>
                <a:spcPts val="0"/>
              </a:spcBef>
            </a:pPr>
            <a:endParaRPr lang="en-US" sz="1800" dirty="0"/>
          </a:p>
          <a:p>
            <a:endParaRPr lang="en-US" sz="14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319" y="3591298"/>
            <a:ext cx="7672450" cy="3266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0148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6319" y="554965"/>
            <a:ext cx="10515600" cy="5798334"/>
          </a:xfrm>
        </p:spPr>
        <p:txBody>
          <a:bodyPr/>
          <a:lstStyle/>
          <a:p>
            <a:r>
              <a:rPr lang="en-US" dirty="0" smtClean="0"/>
              <a:t>Path sum series (from any node to any node)</a:t>
            </a:r>
          </a:p>
          <a:p>
            <a:pPr marL="0" indent="0">
              <a:spcBef>
                <a:spcPts val="0"/>
              </a:spcBef>
            </a:pPr>
            <a:endParaRPr lang="en-US" sz="1800" dirty="0"/>
          </a:p>
          <a:p>
            <a:endParaRPr lang="en-US" sz="1400" dirty="0" smtClean="0"/>
          </a:p>
        </p:txBody>
      </p:sp>
      <p:sp>
        <p:nvSpPr>
          <p:cNvPr id="2" name="Rectangle 1"/>
          <p:cNvSpPr/>
          <p:nvPr/>
        </p:nvSpPr>
        <p:spPr>
          <a:xfrm>
            <a:off x="529639" y="984738"/>
            <a:ext cx="1134793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mtClean="0">
                <a:solidFill>
                  <a:srgbClr val="333333"/>
                </a:solidFill>
                <a:latin typeface="Helvetica Neue" charset="0"/>
              </a:rPr>
              <a:t>Another example: Given </a:t>
            </a:r>
            <a:r>
              <a:rPr lang="en-US" dirty="0">
                <a:solidFill>
                  <a:srgbClr val="333333"/>
                </a:solidFill>
                <a:latin typeface="Helvetica Neue" charset="0"/>
              </a:rPr>
              <a:t>a binary tree, find the length of the longest path where each node in the path has the same value. This path may or may not pass through the root.</a:t>
            </a:r>
          </a:p>
          <a:p>
            <a:r>
              <a:rPr lang="en-US" b="1" dirty="0">
                <a:solidFill>
                  <a:srgbClr val="333333"/>
                </a:solidFill>
                <a:latin typeface="Helvetica Neue" charset="0"/>
              </a:rPr>
              <a:t>Note:</a:t>
            </a:r>
            <a:r>
              <a:rPr lang="en-US" dirty="0">
                <a:solidFill>
                  <a:srgbClr val="333333"/>
                </a:solidFill>
                <a:latin typeface="Helvetica Neue" charset="0"/>
              </a:rPr>
              <a:t> The length of path between two nodes is represented by the number of edges between them.</a:t>
            </a:r>
          </a:p>
          <a:p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29639" y="1983546"/>
            <a:ext cx="2030681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mr-IN" dirty="0" err="1" smtClean="0">
                <a:solidFill>
                  <a:srgbClr val="333333"/>
                </a:solidFill>
                <a:latin typeface="Helvetica Neue" charset="0"/>
              </a:rPr>
              <a:t>Input</a:t>
            </a:r>
            <a:r>
              <a:rPr lang="mr-IN" dirty="0" smtClean="0">
                <a:solidFill>
                  <a:srgbClr val="333333"/>
                </a:solidFill>
                <a:latin typeface="Helvetica Neue" charset="0"/>
              </a:rPr>
              <a:t>:</a:t>
            </a:r>
            <a:r>
              <a:rPr lang="en-US" dirty="0" smtClean="0">
                <a:solidFill>
                  <a:srgbClr val="333333"/>
                </a:solidFill>
                <a:latin typeface="Helvetica Neue" charset="0"/>
              </a:rPr>
              <a:t>           </a:t>
            </a:r>
            <a:r>
              <a:rPr lang="mr-IN" dirty="0" smtClean="0"/>
              <a:t>1 </a:t>
            </a:r>
            <a:endParaRPr lang="en-US" dirty="0" smtClean="0"/>
          </a:p>
          <a:p>
            <a:r>
              <a:rPr lang="en-US" dirty="0"/>
              <a:t> </a:t>
            </a:r>
            <a:r>
              <a:rPr lang="en-US" dirty="0" smtClean="0"/>
              <a:t>                     </a:t>
            </a:r>
            <a:r>
              <a:rPr lang="mr-IN" dirty="0" smtClean="0"/>
              <a:t>/ </a:t>
            </a:r>
            <a:r>
              <a:rPr lang="en-US" dirty="0" smtClean="0"/>
              <a:t>  </a:t>
            </a:r>
            <a:r>
              <a:rPr lang="mr-IN" dirty="0" smtClean="0"/>
              <a:t>\ </a:t>
            </a:r>
            <a:endParaRPr lang="en-US" dirty="0" smtClean="0"/>
          </a:p>
          <a:p>
            <a:r>
              <a:rPr lang="en-US" dirty="0"/>
              <a:t> </a:t>
            </a:r>
            <a:r>
              <a:rPr lang="en-US" dirty="0" smtClean="0"/>
              <a:t>                    </a:t>
            </a:r>
            <a:r>
              <a:rPr lang="mr-IN" dirty="0" smtClean="0"/>
              <a:t>4 </a:t>
            </a:r>
            <a:r>
              <a:rPr lang="en-US" dirty="0" smtClean="0"/>
              <a:t>  </a:t>
            </a:r>
            <a:r>
              <a:rPr lang="mr-IN" dirty="0" smtClean="0"/>
              <a:t>5</a:t>
            </a:r>
            <a:endParaRPr lang="en-US" dirty="0" smtClean="0"/>
          </a:p>
          <a:p>
            <a:r>
              <a:rPr lang="en-US" dirty="0"/>
              <a:t> </a:t>
            </a:r>
            <a:r>
              <a:rPr lang="en-US" dirty="0" smtClean="0"/>
              <a:t>                  </a:t>
            </a:r>
            <a:r>
              <a:rPr lang="mr-IN" dirty="0" smtClean="0"/>
              <a:t> </a:t>
            </a:r>
            <a:r>
              <a:rPr lang="mr-IN" dirty="0"/>
              <a:t>/ \ </a:t>
            </a:r>
            <a:r>
              <a:rPr lang="en-US" dirty="0" smtClean="0"/>
              <a:t>   </a:t>
            </a:r>
            <a:r>
              <a:rPr lang="mr-IN" dirty="0" smtClean="0"/>
              <a:t>\</a:t>
            </a:r>
            <a:endParaRPr lang="en-US" dirty="0" smtClean="0"/>
          </a:p>
          <a:p>
            <a:r>
              <a:rPr lang="en-US" dirty="0"/>
              <a:t> </a:t>
            </a:r>
            <a:r>
              <a:rPr lang="en-US" dirty="0" smtClean="0"/>
              <a:t>                  </a:t>
            </a:r>
            <a:r>
              <a:rPr lang="mr-IN" dirty="0" smtClean="0"/>
              <a:t>4 </a:t>
            </a:r>
            <a:r>
              <a:rPr lang="mr-IN" dirty="0"/>
              <a:t>4 </a:t>
            </a:r>
            <a:r>
              <a:rPr lang="en-US" dirty="0" smtClean="0"/>
              <a:t>   </a:t>
            </a:r>
            <a:r>
              <a:rPr lang="mr-IN" dirty="0" smtClean="0"/>
              <a:t>5 </a:t>
            </a:r>
            <a:endParaRPr lang="mr-IN" dirty="0">
              <a:solidFill>
                <a:srgbClr val="333333"/>
              </a:solidFill>
              <a:latin typeface="Helvetica Neue" charset="0"/>
            </a:endParaRPr>
          </a:p>
          <a:p>
            <a:r>
              <a:rPr lang="mr-IN" dirty="0" err="1" smtClean="0">
                <a:solidFill>
                  <a:srgbClr val="333333"/>
                </a:solidFill>
                <a:latin typeface="Helvetica Neue" charset="0"/>
              </a:rPr>
              <a:t>Output</a:t>
            </a:r>
            <a:r>
              <a:rPr lang="mr-IN" dirty="0" smtClean="0">
                <a:solidFill>
                  <a:srgbClr val="333333"/>
                </a:solidFill>
                <a:latin typeface="Helvetica Neue" charset="0"/>
              </a:rPr>
              <a:t>:</a:t>
            </a:r>
            <a:r>
              <a:rPr lang="en-US" dirty="0" smtClean="0">
                <a:solidFill>
                  <a:srgbClr val="333333"/>
                </a:solidFill>
                <a:latin typeface="Helvetica Neue" charset="0"/>
              </a:rPr>
              <a:t>  </a:t>
            </a:r>
            <a:r>
              <a:rPr lang="mr-IN" dirty="0" smtClean="0"/>
              <a:t>2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268862" y="1983546"/>
            <a:ext cx="58694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we need to get single path value, max store the sum of both.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6220" y="2352445"/>
            <a:ext cx="6573645" cy="4329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0487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6319" y="554965"/>
            <a:ext cx="10515600" cy="5798334"/>
          </a:xfrm>
        </p:spPr>
        <p:txBody>
          <a:bodyPr/>
          <a:lstStyle/>
          <a:p>
            <a:r>
              <a:rPr lang="en-US" dirty="0" smtClean="0"/>
              <a:t>Path sum series (from any node to any node)</a:t>
            </a:r>
          </a:p>
          <a:p>
            <a:pPr marL="0" indent="0">
              <a:spcBef>
                <a:spcPts val="0"/>
              </a:spcBef>
            </a:pPr>
            <a:endParaRPr lang="en-US" sz="1800" dirty="0"/>
          </a:p>
          <a:p>
            <a:endParaRPr lang="en-US" sz="1400" dirty="0" smtClean="0"/>
          </a:p>
        </p:txBody>
      </p:sp>
      <p:sp>
        <p:nvSpPr>
          <p:cNvPr id="2" name="Rectangle 1"/>
          <p:cNvSpPr/>
          <p:nvPr/>
        </p:nvSpPr>
        <p:spPr>
          <a:xfrm>
            <a:off x="529639" y="984738"/>
            <a:ext cx="1134793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333333"/>
                </a:solidFill>
                <a:latin typeface="Helvetica Neue" charset="0"/>
              </a:rPr>
              <a:t>Another example: </a:t>
            </a:r>
            <a:r>
              <a:rPr lang="en-US" dirty="0" smtClean="0"/>
              <a:t>Given </a:t>
            </a:r>
            <a:r>
              <a:rPr lang="en-US" dirty="0"/>
              <a:t>a binary tree, you need to find the length of Longest Consecutive Path in Binary Tree.</a:t>
            </a:r>
          </a:p>
          <a:p>
            <a:r>
              <a:rPr lang="en-US" dirty="0"/>
              <a:t>Especially, this path can be either increasing or decreasing. For example, [1,2,3,4] and [4,3,2,1] are both considered valid, but the path [1,2,4,3] is not valid. On the other hand, the path can be in the child-Parent-child order, where not necessarily be parent-child order.</a:t>
            </a:r>
          </a:p>
          <a:p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66860" y="2291674"/>
            <a:ext cx="203068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mr-IN" dirty="0" err="1" smtClean="0">
                <a:solidFill>
                  <a:srgbClr val="333333"/>
                </a:solidFill>
                <a:latin typeface="Helvetica Neue" charset="0"/>
              </a:rPr>
              <a:t>Input</a:t>
            </a:r>
            <a:r>
              <a:rPr lang="mr-IN" dirty="0" smtClean="0">
                <a:solidFill>
                  <a:srgbClr val="333333"/>
                </a:solidFill>
                <a:latin typeface="Helvetica Neue" charset="0"/>
              </a:rPr>
              <a:t>:</a:t>
            </a:r>
            <a:r>
              <a:rPr lang="en-US" dirty="0" smtClean="0">
                <a:solidFill>
                  <a:srgbClr val="333333"/>
                </a:solidFill>
                <a:latin typeface="Helvetica Neue" charset="0"/>
              </a:rPr>
              <a:t>           </a:t>
            </a:r>
            <a:r>
              <a:rPr lang="en-US" dirty="0" smtClean="0"/>
              <a:t>2</a:t>
            </a:r>
            <a:r>
              <a:rPr lang="mr-IN" dirty="0" smtClean="0"/>
              <a:t> </a:t>
            </a:r>
            <a:endParaRPr lang="en-US" dirty="0" smtClean="0"/>
          </a:p>
          <a:p>
            <a:r>
              <a:rPr lang="en-US" dirty="0"/>
              <a:t> </a:t>
            </a:r>
            <a:r>
              <a:rPr lang="en-US" dirty="0" smtClean="0"/>
              <a:t>                     </a:t>
            </a:r>
            <a:r>
              <a:rPr lang="mr-IN" dirty="0" smtClean="0"/>
              <a:t>/ </a:t>
            </a:r>
            <a:r>
              <a:rPr lang="en-US" dirty="0" smtClean="0"/>
              <a:t>  </a:t>
            </a:r>
            <a:r>
              <a:rPr lang="mr-IN" dirty="0" smtClean="0"/>
              <a:t>\ </a:t>
            </a:r>
            <a:endParaRPr lang="en-US" dirty="0" smtClean="0"/>
          </a:p>
          <a:p>
            <a:r>
              <a:rPr lang="en-US" dirty="0"/>
              <a:t> </a:t>
            </a:r>
            <a:r>
              <a:rPr lang="en-US" dirty="0" smtClean="0"/>
              <a:t>                    1</a:t>
            </a:r>
            <a:r>
              <a:rPr lang="mr-IN" dirty="0" smtClean="0"/>
              <a:t> </a:t>
            </a:r>
            <a:r>
              <a:rPr lang="en-US" dirty="0" smtClean="0"/>
              <a:t>  </a:t>
            </a:r>
            <a:r>
              <a:rPr lang="en-US" dirty="0"/>
              <a:t>3</a:t>
            </a:r>
            <a:endParaRPr lang="en-US" dirty="0" smtClean="0"/>
          </a:p>
          <a:p>
            <a:r>
              <a:rPr lang="mr-IN" dirty="0" err="1" smtClean="0">
                <a:solidFill>
                  <a:srgbClr val="333333"/>
                </a:solidFill>
                <a:latin typeface="Helvetica Neue" charset="0"/>
              </a:rPr>
              <a:t>Output</a:t>
            </a:r>
            <a:r>
              <a:rPr lang="mr-IN" dirty="0" smtClean="0">
                <a:solidFill>
                  <a:srgbClr val="333333"/>
                </a:solidFill>
                <a:latin typeface="Helvetica Neue" charset="0"/>
              </a:rPr>
              <a:t>:</a:t>
            </a:r>
            <a:r>
              <a:rPr lang="en-US" dirty="0" smtClean="0">
                <a:solidFill>
                  <a:srgbClr val="333333"/>
                </a:solidFill>
                <a:latin typeface="Helvetica Neue" charset="0"/>
              </a:rPr>
              <a:t>  </a:t>
            </a:r>
            <a:r>
              <a:rPr lang="en-US" dirty="0"/>
              <a:t>3</a:t>
            </a:r>
          </a:p>
        </p:txBody>
      </p:sp>
      <p:sp>
        <p:nvSpPr>
          <p:cNvPr id="4" name="Rectangle 3"/>
          <p:cNvSpPr/>
          <p:nvPr/>
        </p:nvSpPr>
        <p:spPr>
          <a:xfrm>
            <a:off x="262190" y="4046000"/>
            <a:ext cx="264002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similar to </a:t>
            </a:r>
            <a:r>
              <a:rPr lang="en-US" dirty="0" smtClean="0"/>
              <a:t>last one, </a:t>
            </a:r>
            <a:r>
              <a:rPr lang="en-US" dirty="0"/>
              <a:t>but we need </a:t>
            </a:r>
            <a:r>
              <a:rPr lang="en-US" dirty="0" smtClean="0"/>
              <a:t>to recording </a:t>
            </a:r>
            <a:r>
              <a:rPr lang="en-US" dirty="0"/>
              <a:t>the decreasing and increasing </a:t>
            </a:r>
            <a:r>
              <a:rPr lang="en-US" dirty="0" err="1"/>
              <a:t>pathes</a:t>
            </a:r>
            <a:r>
              <a:rPr lang="en-US" dirty="0"/>
              <a:t> </a:t>
            </a:r>
            <a:r>
              <a:rPr lang="en-US" dirty="0" err="1"/>
              <a:t>seperately</a:t>
            </a:r>
            <a:r>
              <a:rPr lang="en-US" dirty="0"/>
              <a:t>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3679" y="2182162"/>
            <a:ext cx="7812865" cy="4600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245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6319" y="554965"/>
            <a:ext cx="10515600" cy="5798334"/>
          </a:xfrm>
        </p:spPr>
        <p:txBody>
          <a:bodyPr/>
          <a:lstStyle/>
          <a:p>
            <a:r>
              <a:rPr lang="en-US" dirty="0" smtClean="0"/>
              <a:t>Extension</a:t>
            </a:r>
          </a:p>
          <a:p>
            <a:r>
              <a:rPr lang="en-US" sz="2000" dirty="0" smtClean="0">
                <a:solidFill>
                  <a:srgbClr val="FF0000"/>
                </a:solidFill>
              </a:rPr>
              <a:t>Get </a:t>
            </a:r>
            <a:r>
              <a:rPr lang="en-US" sz="2000" dirty="0" err="1" smtClean="0">
                <a:solidFill>
                  <a:srgbClr val="FF0000"/>
                </a:solidFill>
              </a:rPr>
              <a:t>Subtree</a:t>
            </a:r>
            <a:r>
              <a:rPr lang="en-US" sz="2000" dirty="0" smtClean="0">
                <a:solidFill>
                  <a:srgbClr val="FF0000"/>
                </a:solidFill>
              </a:rPr>
              <a:t> sum on each node      </a:t>
            </a:r>
            <a:r>
              <a:rPr lang="en-US" sz="2000" dirty="0" smtClean="0"/>
              <a:t>(related questions: 563,  663, 508)</a:t>
            </a:r>
          </a:p>
          <a:p>
            <a:endParaRPr lang="en-US" sz="2000" dirty="0"/>
          </a:p>
          <a:p>
            <a:endParaRPr lang="en-US" sz="1400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319" y="1425663"/>
            <a:ext cx="4746006" cy="1928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2847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6319" y="554965"/>
            <a:ext cx="10515600" cy="5798334"/>
          </a:xfrm>
        </p:spPr>
        <p:txBody>
          <a:bodyPr/>
          <a:lstStyle/>
          <a:p>
            <a:r>
              <a:rPr lang="en-US" sz="2400" dirty="0" smtClean="0">
                <a:solidFill>
                  <a:srgbClr val="FF0000"/>
                </a:solidFill>
              </a:rPr>
              <a:t>Convert array/</a:t>
            </a:r>
            <a:r>
              <a:rPr lang="en-US" sz="2400" dirty="0" err="1" smtClean="0">
                <a:solidFill>
                  <a:srgbClr val="FF0000"/>
                </a:solidFill>
              </a:rPr>
              <a:t>linkedlist</a:t>
            </a:r>
            <a:r>
              <a:rPr lang="en-US" sz="2400" dirty="0" smtClean="0">
                <a:solidFill>
                  <a:srgbClr val="FF0000"/>
                </a:solidFill>
              </a:rPr>
              <a:t> to BST</a:t>
            </a:r>
            <a:r>
              <a:rPr lang="en-US" sz="2400" dirty="0" smtClean="0"/>
              <a:t> </a:t>
            </a:r>
          </a:p>
          <a:p>
            <a:r>
              <a:rPr lang="en-US" sz="2000" dirty="0" smtClean="0"/>
              <a:t>Related questions:108, 536</a:t>
            </a:r>
          </a:p>
          <a:p>
            <a:r>
              <a:rPr lang="en-US" sz="2000" b="1" dirty="0" smtClean="0"/>
              <a:t>Template</a:t>
            </a:r>
            <a:r>
              <a:rPr lang="en-US" sz="2000" dirty="0" smtClean="0"/>
              <a:t>:</a:t>
            </a:r>
          </a:p>
          <a:p>
            <a:r>
              <a:rPr lang="en-US" sz="1800" dirty="0" err="1" smtClean="0"/>
              <a:t>var</a:t>
            </a:r>
            <a:r>
              <a:rPr lang="en-US" sz="1800" dirty="0" smtClean="0"/>
              <a:t> root = new </a:t>
            </a:r>
            <a:r>
              <a:rPr lang="en-US" sz="1800" dirty="0" err="1" smtClean="0"/>
              <a:t>TreeNode</a:t>
            </a:r>
            <a:r>
              <a:rPr lang="en-US" sz="1800" dirty="0" smtClean="0"/>
              <a:t>(</a:t>
            </a:r>
            <a:r>
              <a:rPr lang="mr-IN" sz="1800" dirty="0" smtClean="0"/>
              <a:t>…</a:t>
            </a:r>
            <a:r>
              <a:rPr lang="en-US" sz="1800" dirty="0" smtClean="0"/>
              <a:t>);</a:t>
            </a:r>
          </a:p>
          <a:p>
            <a:r>
              <a:rPr lang="en-US" sz="1800" dirty="0" err="1" smtClean="0"/>
              <a:t>root.left</a:t>
            </a:r>
            <a:r>
              <a:rPr lang="en-US" sz="1800" dirty="0" smtClean="0"/>
              <a:t> = </a:t>
            </a:r>
            <a:r>
              <a:rPr lang="en-US" sz="1800" dirty="0" err="1" smtClean="0"/>
              <a:t>dfs</a:t>
            </a:r>
            <a:r>
              <a:rPr lang="en-US" sz="1800" dirty="0" smtClean="0"/>
              <a:t>(</a:t>
            </a:r>
            <a:r>
              <a:rPr lang="mr-IN" sz="1800" dirty="0" smtClean="0"/>
              <a:t>…</a:t>
            </a:r>
            <a:r>
              <a:rPr lang="en-US" sz="1800" dirty="0" smtClean="0"/>
              <a:t>);</a:t>
            </a:r>
          </a:p>
          <a:p>
            <a:r>
              <a:rPr lang="en-US" sz="1800" dirty="0" err="1" smtClean="0"/>
              <a:t>root.right</a:t>
            </a:r>
            <a:r>
              <a:rPr lang="en-US" sz="1800" dirty="0" smtClean="0"/>
              <a:t> = </a:t>
            </a:r>
            <a:r>
              <a:rPr lang="en-US" sz="1800" dirty="0" err="1" smtClean="0"/>
              <a:t>dfs</a:t>
            </a:r>
            <a:r>
              <a:rPr lang="en-US" sz="1800" dirty="0" smtClean="0"/>
              <a:t>(</a:t>
            </a:r>
            <a:r>
              <a:rPr lang="mr-IN" sz="1800" dirty="0" smtClean="0"/>
              <a:t>…</a:t>
            </a:r>
            <a:r>
              <a:rPr lang="en-US" sz="1800" dirty="0" smtClean="0"/>
              <a:t>);</a:t>
            </a:r>
          </a:p>
          <a:p>
            <a:r>
              <a:rPr lang="en-US" sz="1800" dirty="0" smtClean="0"/>
              <a:t>return root;</a:t>
            </a:r>
          </a:p>
          <a:p>
            <a:endParaRPr lang="en-US" sz="2000" dirty="0" smtClean="0"/>
          </a:p>
          <a:p>
            <a:r>
              <a:rPr lang="en-US" sz="2000" dirty="0" err="1" smtClean="0"/>
              <a:t>E.g</a:t>
            </a:r>
            <a:r>
              <a:rPr lang="en-US" sz="2000" dirty="0" smtClean="0"/>
              <a:t>: convert array to BST.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319" y="4024148"/>
            <a:ext cx="7999679" cy="2607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7832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6319" y="554965"/>
            <a:ext cx="10515600" cy="5798334"/>
          </a:xfrm>
        </p:spPr>
        <p:txBody>
          <a:bodyPr/>
          <a:lstStyle/>
          <a:p>
            <a:r>
              <a:rPr lang="en-US" sz="2400" dirty="0" smtClean="0">
                <a:solidFill>
                  <a:srgbClr val="FF0000"/>
                </a:solidFill>
              </a:rPr>
              <a:t>Convert array/</a:t>
            </a:r>
            <a:r>
              <a:rPr lang="en-US" sz="2400" dirty="0" err="1" smtClean="0">
                <a:solidFill>
                  <a:srgbClr val="FF0000"/>
                </a:solidFill>
              </a:rPr>
              <a:t>linkedlist</a:t>
            </a:r>
            <a:r>
              <a:rPr lang="en-US" sz="2400" dirty="0" smtClean="0">
                <a:solidFill>
                  <a:srgbClr val="FF0000"/>
                </a:solidFill>
              </a:rPr>
              <a:t> to BST</a:t>
            </a:r>
            <a:r>
              <a:rPr lang="en-US" sz="2400" dirty="0" smtClean="0"/>
              <a:t> </a:t>
            </a:r>
          </a:p>
          <a:p>
            <a:r>
              <a:rPr lang="en-US" sz="2000" dirty="0" smtClean="0"/>
              <a:t>Another example: input is string such as </a:t>
            </a:r>
            <a:r>
              <a:rPr lang="mr-IN" sz="2000" dirty="0"/>
              <a:t>"4(2(3)(1))(6(5))"</a:t>
            </a:r>
            <a:r>
              <a:rPr lang="en-US" sz="1800" dirty="0" smtClean="0"/>
              <a:t>, </a:t>
            </a:r>
            <a:r>
              <a:rPr lang="en-US" sz="2000" dirty="0" smtClean="0"/>
              <a:t>convert array to BST.</a:t>
            </a:r>
          </a:p>
          <a:p>
            <a:r>
              <a:rPr lang="en-US" sz="2000" dirty="0" smtClean="0"/>
              <a:t>We need to get the number first, then construct root, </a:t>
            </a:r>
            <a:r>
              <a:rPr lang="en-US" sz="2000" dirty="0" err="1" smtClean="0"/>
              <a:t>root.left</a:t>
            </a:r>
            <a:r>
              <a:rPr lang="en-US" sz="2000" dirty="0" smtClean="0"/>
              <a:t>, </a:t>
            </a:r>
            <a:r>
              <a:rPr lang="en-US" sz="2000" dirty="0" err="1" smtClean="0"/>
              <a:t>root.right</a:t>
            </a:r>
            <a:r>
              <a:rPr lang="en-US" sz="2000" dirty="0" smtClean="0"/>
              <a:t>, finally return root.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145" y="1992842"/>
            <a:ext cx="7579086" cy="4360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2650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0559" y="132934"/>
            <a:ext cx="10515600" cy="5798334"/>
          </a:xfrm>
        </p:spPr>
        <p:txBody>
          <a:bodyPr/>
          <a:lstStyle/>
          <a:p>
            <a:r>
              <a:rPr lang="en-US" sz="2400" dirty="0" smtClean="0">
                <a:solidFill>
                  <a:srgbClr val="FF0000"/>
                </a:solidFill>
              </a:rPr>
              <a:t>Convert array/</a:t>
            </a:r>
            <a:r>
              <a:rPr lang="en-US" sz="2400" dirty="0" err="1" smtClean="0">
                <a:solidFill>
                  <a:srgbClr val="FF0000"/>
                </a:solidFill>
              </a:rPr>
              <a:t>linkedlist</a:t>
            </a:r>
            <a:r>
              <a:rPr lang="en-US" sz="2400" dirty="0" smtClean="0">
                <a:solidFill>
                  <a:srgbClr val="FF0000"/>
                </a:solidFill>
              </a:rPr>
              <a:t> to BST</a:t>
            </a:r>
            <a:r>
              <a:rPr lang="en-US" sz="2400" dirty="0" smtClean="0"/>
              <a:t> </a:t>
            </a:r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r>
              <a:rPr lang="en-US" sz="2000" dirty="0" smtClean="0"/>
              <a:t>Merge two trees.</a:t>
            </a:r>
          </a:p>
        </p:txBody>
      </p:sp>
      <p:sp>
        <p:nvSpPr>
          <p:cNvPr id="2" name="Rectangle 1"/>
          <p:cNvSpPr/>
          <p:nvPr/>
        </p:nvSpPr>
        <p:spPr>
          <a:xfrm>
            <a:off x="270559" y="554965"/>
            <a:ext cx="4667201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Similar questions: invert binary tree, swap left and right node.</a:t>
            </a:r>
          </a:p>
          <a:p>
            <a:r>
              <a:rPr lang="en-US" dirty="0" err="1"/>
              <a:t>var</a:t>
            </a:r>
            <a:r>
              <a:rPr lang="en-US" dirty="0"/>
              <a:t> </a:t>
            </a:r>
            <a:r>
              <a:rPr lang="en-US" dirty="0" err="1"/>
              <a:t>invertTree</a:t>
            </a:r>
            <a:r>
              <a:rPr lang="en-US" dirty="0"/>
              <a:t> = function(root) {    </a:t>
            </a:r>
          </a:p>
          <a:p>
            <a:r>
              <a:rPr lang="en-US" dirty="0" smtClean="0"/>
              <a:t>	if</a:t>
            </a:r>
            <a:r>
              <a:rPr lang="en-US" dirty="0"/>
              <a:t>(!root)  return root;    </a:t>
            </a:r>
          </a:p>
          <a:p>
            <a:r>
              <a:rPr lang="en-US" dirty="0" smtClean="0"/>
              <a:t>	</a:t>
            </a:r>
            <a:r>
              <a:rPr lang="en-US" dirty="0" err="1" smtClean="0"/>
              <a:t>root.left</a:t>
            </a:r>
            <a:r>
              <a:rPr lang="en-US" dirty="0" smtClean="0"/>
              <a:t> </a:t>
            </a:r>
            <a:r>
              <a:rPr lang="en-US" dirty="0"/>
              <a:t>= </a:t>
            </a:r>
            <a:r>
              <a:rPr lang="en-US" dirty="0" err="1"/>
              <a:t>invertTree</a:t>
            </a:r>
            <a:r>
              <a:rPr lang="en-US" dirty="0"/>
              <a:t>(</a:t>
            </a:r>
            <a:r>
              <a:rPr lang="en-US" dirty="0" err="1"/>
              <a:t>root.left</a:t>
            </a:r>
            <a:r>
              <a:rPr lang="en-US" dirty="0"/>
              <a:t>);    </a:t>
            </a:r>
          </a:p>
          <a:p>
            <a:r>
              <a:rPr lang="en-US" dirty="0" smtClean="0"/>
              <a:t>	</a:t>
            </a:r>
            <a:r>
              <a:rPr lang="en-US" dirty="0" err="1" smtClean="0"/>
              <a:t>root.right</a:t>
            </a:r>
            <a:r>
              <a:rPr lang="en-US" dirty="0" smtClean="0"/>
              <a:t> </a:t>
            </a:r>
            <a:r>
              <a:rPr lang="en-US" dirty="0"/>
              <a:t>= </a:t>
            </a:r>
            <a:r>
              <a:rPr lang="en-US" dirty="0" err="1"/>
              <a:t>invertTree</a:t>
            </a:r>
            <a:r>
              <a:rPr lang="en-US" dirty="0"/>
              <a:t>(</a:t>
            </a:r>
            <a:r>
              <a:rPr lang="en-US" dirty="0" err="1"/>
              <a:t>root.right</a:t>
            </a:r>
            <a:r>
              <a:rPr lang="en-US" dirty="0"/>
              <a:t>);    </a:t>
            </a:r>
          </a:p>
          <a:p>
            <a:r>
              <a:rPr lang="en-US" dirty="0" smtClean="0"/>
              <a:t>	</a:t>
            </a:r>
            <a:r>
              <a:rPr lang="en-US" dirty="0" err="1" smtClean="0"/>
              <a:t>var</a:t>
            </a:r>
            <a:r>
              <a:rPr lang="en-US" dirty="0" smtClean="0"/>
              <a:t> </a:t>
            </a:r>
            <a:r>
              <a:rPr lang="en-US" dirty="0"/>
              <a:t>temp = </a:t>
            </a:r>
            <a:r>
              <a:rPr lang="en-US" dirty="0" err="1"/>
              <a:t>root.left</a:t>
            </a:r>
            <a:r>
              <a:rPr lang="en-US" dirty="0"/>
              <a:t>;    </a:t>
            </a:r>
          </a:p>
          <a:p>
            <a:r>
              <a:rPr lang="en-US" dirty="0" smtClean="0"/>
              <a:t>	</a:t>
            </a:r>
            <a:r>
              <a:rPr lang="en-US" dirty="0" err="1" smtClean="0"/>
              <a:t>root.left</a:t>
            </a:r>
            <a:r>
              <a:rPr lang="en-US" dirty="0" smtClean="0"/>
              <a:t> </a:t>
            </a:r>
            <a:r>
              <a:rPr lang="en-US" dirty="0"/>
              <a:t>= </a:t>
            </a:r>
            <a:r>
              <a:rPr lang="en-US" dirty="0" err="1"/>
              <a:t>root.right</a:t>
            </a:r>
            <a:r>
              <a:rPr lang="en-US" dirty="0"/>
              <a:t>;    </a:t>
            </a:r>
          </a:p>
          <a:p>
            <a:r>
              <a:rPr lang="en-US" dirty="0" smtClean="0"/>
              <a:t>	</a:t>
            </a:r>
            <a:r>
              <a:rPr lang="en-US" dirty="0" err="1" smtClean="0"/>
              <a:t>root.right</a:t>
            </a:r>
            <a:r>
              <a:rPr lang="en-US" dirty="0" smtClean="0"/>
              <a:t> </a:t>
            </a:r>
            <a:r>
              <a:rPr lang="en-US" dirty="0"/>
              <a:t>= temp;    </a:t>
            </a:r>
          </a:p>
          <a:p>
            <a:r>
              <a:rPr lang="en-US" dirty="0" smtClean="0"/>
              <a:t>	return </a:t>
            </a:r>
            <a:r>
              <a:rPr lang="en-US" dirty="0"/>
              <a:t>root;</a:t>
            </a:r>
          </a:p>
          <a:p>
            <a:r>
              <a:rPr lang="en-US" dirty="0"/>
              <a:t>};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140009"/>
            <a:ext cx="5647862" cy="155588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777448" y="554964"/>
            <a:ext cx="5973765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Given a binary search tree and the lowest and highest boundaries as L and R, trim the tree so that all its elements lies in [L, R] (R &gt;= L). You might need to change the root of the tree, so the result should return the new root of the trimmed binary search </a:t>
            </a:r>
            <a:r>
              <a:rPr lang="en-US" dirty="0" smtClean="0"/>
              <a:t>tree.    Example </a:t>
            </a:r>
            <a:r>
              <a:rPr lang="en-US" dirty="0"/>
              <a:t>1:Input:     </a:t>
            </a:r>
            <a:r>
              <a:rPr lang="en-US" dirty="0" smtClean="0"/>
              <a:t> </a:t>
            </a:r>
            <a:r>
              <a:rPr lang="en-US" dirty="0"/>
              <a:t>L = 1  R = </a:t>
            </a:r>
            <a:r>
              <a:rPr lang="en-US" dirty="0" smtClean="0"/>
              <a:t>2</a:t>
            </a:r>
          </a:p>
          <a:p>
            <a:r>
              <a:rPr lang="en-US" dirty="0"/>
              <a:t> </a:t>
            </a:r>
            <a:r>
              <a:rPr lang="en-US" dirty="0" smtClean="0"/>
              <a:t>              1                           output:      1</a:t>
            </a:r>
          </a:p>
          <a:p>
            <a:r>
              <a:rPr lang="en-US" dirty="0"/>
              <a:t> </a:t>
            </a:r>
            <a:r>
              <a:rPr lang="en-US" dirty="0" smtClean="0"/>
              <a:t>             / </a:t>
            </a:r>
            <a:r>
              <a:rPr lang="en-US" dirty="0"/>
              <a:t>\  </a:t>
            </a:r>
            <a:r>
              <a:rPr lang="en-US" dirty="0" smtClean="0"/>
              <a:t>                                             \         </a:t>
            </a:r>
          </a:p>
          <a:p>
            <a:r>
              <a:rPr lang="en-US" dirty="0"/>
              <a:t> </a:t>
            </a:r>
            <a:r>
              <a:rPr lang="en-US" dirty="0" smtClean="0"/>
              <a:t>           0   </a:t>
            </a:r>
            <a:r>
              <a:rPr lang="en-US" dirty="0"/>
              <a:t>2   </a:t>
            </a:r>
            <a:r>
              <a:rPr lang="en-US" dirty="0" smtClean="0"/>
              <a:t>                                           2</a:t>
            </a:r>
          </a:p>
          <a:p>
            <a:r>
              <a:rPr lang="en-US" dirty="0"/>
              <a:t> </a:t>
            </a:r>
            <a:r>
              <a:rPr lang="en-US" dirty="0" smtClean="0"/>
              <a:t>                                                                 </a:t>
            </a:r>
          </a:p>
          <a:p>
            <a:r>
              <a:rPr lang="en-US" dirty="0"/>
              <a:t> </a:t>
            </a:r>
            <a:r>
              <a:rPr lang="en-US" dirty="0" smtClean="0"/>
              <a:t>                                                               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777448" y="2898055"/>
            <a:ext cx="574634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When </a:t>
            </a:r>
            <a:r>
              <a:rPr lang="en-US" dirty="0" err="1"/>
              <a:t>node.val</a:t>
            </a:r>
            <a:r>
              <a:rPr lang="en-US" dirty="0"/>
              <a:t> &gt; R, we know that the trimmed binary tree must occur to the left of the node. Similarly, when </a:t>
            </a:r>
            <a:r>
              <a:rPr lang="en-US" dirty="0" err="1"/>
              <a:t>node.val</a:t>
            </a:r>
            <a:r>
              <a:rPr lang="en-US" dirty="0"/>
              <a:t> &lt; L, the trimmed binary tree occurs to the right of the node. Otherwise, we will trim both sides of the tree.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6208" y="4140009"/>
            <a:ext cx="5835005" cy="1620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380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6319" y="554965"/>
            <a:ext cx="10515600" cy="5798334"/>
          </a:xfrm>
        </p:spPr>
        <p:txBody>
          <a:bodyPr/>
          <a:lstStyle/>
          <a:p>
            <a:r>
              <a:rPr lang="en-US" sz="2400" dirty="0">
                <a:solidFill>
                  <a:srgbClr val="FF0000"/>
                </a:solidFill>
              </a:rPr>
              <a:t>BST convert to array/</a:t>
            </a:r>
            <a:r>
              <a:rPr lang="en-US" sz="2400" dirty="0" err="1">
                <a:solidFill>
                  <a:srgbClr val="FF0000"/>
                </a:solidFill>
              </a:rPr>
              <a:t>linkedlist</a:t>
            </a:r>
            <a:r>
              <a:rPr lang="en-US" sz="2400" dirty="0">
                <a:solidFill>
                  <a:srgbClr val="FF0000"/>
                </a:solidFill>
              </a:rPr>
              <a:t>    </a:t>
            </a:r>
            <a:endParaRPr lang="en-US" sz="2400" dirty="0" smtClean="0">
              <a:solidFill>
                <a:srgbClr val="FF0000"/>
              </a:solidFill>
            </a:endParaRPr>
          </a:p>
          <a:p>
            <a:r>
              <a:rPr lang="en-US" sz="2000" dirty="0" smtClean="0"/>
              <a:t>Related question 606. </a:t>
            </a:r>
            <a:r>
              <a:rPr lang="en-US" sz="2000" dirty="0" err="1" smtClean="0"/>
              <a:t>Simliar</a:t>
            </a:r>
            <a:r>
              <a:rPr lang="en-US" sz="2000" dirty="0" smtClean="0"/>
              <a:t> to serialize a tree, we need to serialize the root first, then the </a:t>
            </a:r>
            <a:r>
              <a:rPr lang="en-US" sz="2000" dirty="0" err="1" smtClean="0"/>
              <a:t>root.left</a:t>
            </a:r>
            <a:r>
              <a:rPr lang="en-US" sz="2000" dirty="0" smtClean="0"/>
              <a:t>, </a:t>
            </a:r>
            <a:r>
              <a:rPr lang="en-US" sz="2000" dirty="0" err="1" smtClean="0"/>
              <a:t>root.right</a:t>
            </a:r>
            <a:r>
              <a:rPr lang="en-US" sz="2000" dirty="0" smtClean="0"/>
              <a:t>, finally return the string.</a:t>
            </a:r>
          </a:p>
          <a:p>
            <a:r>
              <a:rPr lang="en-US" sz="2000" dirty="0" err="1" smtClean="0"/>
              <a:t>E.g</a:t>
            </a:r>
            <a:r>
              <a:rPr lang="en-US" sz="2000" dirty="0" smtClean="0"/>
              <a:t>: give a Binary tree, return a string to represent the it such as “</a:t>
            </a:r>
            <a:r>
              <a:rPr lang="mr-IN" sz="2000" dirty="0"/>
              <a:t>4(2(3)(1))(6(5</a:t>
            </a:r>
            <a:r>
              <a:rPr lang="mr-IN" sz="2000" dirty="0" smtClean="0"/>
              <a:t>))”</a:t>
            </a:r>
            <a:endParaRPr lang="en-US" sz="2000" dirty="0" smtClean="0"/>
          </a:p>
          <a:p>
            <a:endParaRPr lang="en-US" sz="2000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319" y="2457667"/>
            <a:ext cx="10850088" cy="2650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133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6319" y="554965"/>
            <a:ext cx="10515600" cy="5798334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Serialize and </a:t>
            </a:r>
            <a:r>
              <a:rPr lang="en-US" sz="2400" dirty="0" err="1" smtClean="0">
                <a:solidFill>
                  <a:srgbClr val="FF0000"/>
                </a:solidFill>
              </a:rPr>
              <a:t>deserialize</a:t>
            </a:r>
            <a:r>
              <a:rPr lang="en-US" sz="2400" dirty="0" smtClean="0">
                <a:solidFill>
                  <a:srgbClr val="FF0000"/>
                </a:solidFill>
              </a:rPr>
              <a:t> </a:t>
            </a:r>
            <a:r>
              <a:rPr lang="en-US" sz="2400" dirty="0">
                <a:solidFill>
                  <a:srgbClr val="FF0000"/>
                </a:solidFill>
              </a:rPr>
              <a:t>tree </a:t>
            </a:r>
            <a:endParaRPr lang="en-US" sz="2400" dirty="0" smtClean="0">
              <a:solidFill>
                <a:srgbClr val="FF0000"/>
              </a:solidFill>
            </a:endParaRPr>
          </a:p>
          <a:p>
            <a:r>
              <a:rPr lang="en-US" sz="2000" dirty="0" smtClean="0"/>
              <a:t>Related question 297, 652. Based on above, we can easily write out how to serialize binary tree and </a:t>
            </a:r>
            <a:r>
              <a:rPr lang="en-US" sz="2000" dirty="0" err="1" smtClean="0"/>
              <a:t>deserialize</a:t>
            </a:r>
            <a:r>
              <a:rPr lang="en-US" sz="2000" dirty="0" smtClean="0"/>
              <a:t> it. Both use preorder.</a:t>
            </a:r>
          </a:p>
          <a:p>
            <a:r>
              <a:rPr lang="en-US" sz="2000" dirty="0" smtClean="0"/>
              <a:t>Method1: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r>
              <a:rPr lang="en-US" sz="2000" dirty="0" smtClean="0"/>
              <a:t>Method2:</a:t>
            </a:r>
          </a:p>
          <a:p>
            <a:endParaRPr lang="en-US" sz="2000" dirty="0" smtClean="0"/>
          </a:p>
          <a:p>
            <a:endParaRPr lang="en-US" sz="20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0707" y="1670184"/>
            <a:ext cx="5237715" cy="356789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466" y="2025221"/>
            <a:ext cx="4264160" cy="209782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319" y="4538982"/>
            <a:ext cx="4787870" cy="2108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4367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6319" y="554965"/>
            <a:ext cx="10515600" cy="5798334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Traverse orders</a:t>
            </a:r>
          </a:p>
          <a:p>
            <a:r>
              <a:rPr lang="en-US" dirty="0" smtClean="0"/>
              <a:t>Compare two trees or two branches</a:t>
            </a:r>
          </a:p>
          <a:p>
            <a:r>
              <a:rPr lang="en-US" dirty="0" smtClean="0"/>
              <a:t>Path sum series (root to leave)</a:t>
            </a:r>
          </a:p>
          <a:p>
            <a:r>
              <a:rPr lang="en-US" dirty="0" smtClean="0"/>
              <a:t>Path sum series (from any node to any node)</a:t>
            </a:r>
          </a:p>
          <a:p>
            <a:r>
              <a:rPr lang="en-US" dirty="0" smtClean="0"/>
              <a:t>Extension</a:t>
            </a:r>
          </a:p>
          <a:p>
            <a:r>
              <a:rPr lang="en-US" dirty="0" smtClean="0"/>
              <a:t>Convert array/</a:t>
            </a:r>
            <a:r>
              <a:rPr lang="en-US" dirty="0" err="1" smtClean="0"/>
              <a:t>linkedlist</a:t>
            </a:r>
            <a:r>
              <a:rPr lang="en-US" dirty="0" smtClean="0"/>
              <a:t> to BST </a:t>
            </a:r>
          </a:p>
          <a:p>
            <a:r>
              <a:rPr lang="en-US" dirty="0" smtClean="0"/>
              <a:t>BST convert to array/</a:t>
            </a:r>
            <a:r>
              <a:rPr lang="en-US" dirty="0" err="1" smtClean="0"/>
              <a:t>linkedlist</a:t>
            </a:r>
            <a:r>
              <a:rPr lang="en-US" dirty="0" smtClean="0"/>
              <a:t>    </a:t>
            </a:r>
          </a:p>
          <a:p>
            <a:r>
              <a:rPr lang="en-US" dirty="0"/>
              <a:t>Serialize and </a:t>
            </a:r>
            <a:r>
              <a:rPr lang="en-US" dirty="0" err="1"/>
              <a:t>deserialze</a:t>
            </a:r>
            <a:r>
              <a:rPr lang="en-US" dirty="0"/>
              <a:t> </a:t>
            </a:r>
            <a:r>
              <a:rPr lang="en-US" dirty="0" smtClean="0"/>
              <a:t>binary tree </a:t>
            </a:r>
          </a:p>
          <a:p>
            <a:r>
              <a:rPr lang="en-US" dirty="0" smtClean="0"/>
              <a:t>Reconstruct binary tree </a:t>
            </a:r>
          </a:p>
          <a:p>
            <a:r>
              <a:rPr lang="en-US" dirty="0" err="1" smtClean="0"/>
              <a:t>Inorder</a:t>
            </a:r>
            <a:r>
              <a:rPr lang="en-US" dirty="0" smtClean="0"/>
              <a:t> implementation </a:t>
            </a:r>
          </a:p>
          <a:p>
            <a:r>
              <a:rPr lang="en-US" dirty="0" err="1" smtClean="0"/>
              <a:t>postOrder</a:t>
            </a:r>
            <a:r>
              <a:rPr lang="en-US" dirty="0" smtClean="0"/>
              <a:t> implementation </a:t>
            </a:r>
          </a:p>
          <a:p>
            <a:r>
              <a:rPr lang="en-US" dirty="0" smtClean="0"/>
              <a:t>Dynamic Programming implementation  </a:t>
            </a:r>
          </a:p>
          <a:p>
            <a:r>
              <a:rPr lang="en-US" dirty="0" smtClean="0"/>
              <a:t>Preorder, </a:t>
            </a:r>
            <a:r>
              <a:rPr lang="en-US" dirty="0" err="1" smtClean="0"/>
              <a:t>inorder</a:t>
            </a:r>
            <a:r>
              <a:rPr lang="en-US" dirty="0" smtClean="0"/>
              <a:t>, </a:t>
            </a:r>
            <a:r>
              <a:rPr lang="en-US" dirty="0" err="1" smtClean="0"/>
              <a:t>postOrder</a:t>
            </a:r>
            <a:r>
              <a:rPr lang="en-US" dirty="0" smtClean="0"/>
              <a:t> combination</a:t>
            </a:r>
          </a:p>
          <a:p>
            <a:r>
              <a:rPr lang="en-US" dirty="0" smtClean="0"/>
              <a:t>Stack implementation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7000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2889" y="280605"/>
            <a:ext cx="10515600" cy="4351338"/>
          </a:xfrm>
        </p:spPr>
        <p:txBody>
          <a:bodyPr/>
          <a:lstStyle/>
          <a:p>
            <a:r>
              <a:rPr lang="en-US" sz="2400" dirty="0">
                <a:solidFill>
                  <a:srgbClr val="FF0000"/>
                </a:solidFill>
              </a:rPr>
              <a:t>Reconstruct binary tree </a:t>
            </a:r>
            <a:endParaRPr lang="en-US" sz="2400" dirty="0" smtClean="0">
              <a:solidFill>
                <a:srgbClr val="FF0000"/>
              </a:solidFill>
            </a:endParaRPr>
          </a:p>
          <a:p>
            <a:r>
              <a:rPr lang="en-US" sz="2000" dirty="0" smtClean="0"/>
              <a:t>Relate questions: 156, 114, 116, 450</a:t>
            </a:r>
          </a:p>
          <a:p>
            <a:r>
              <a:rPr lang="en-US" sz="2000" dirty="0" smtClean="0"/>
              <a:t>The key is to reconstruct the root, </a:t>
            </a:r>
            <a:r>
              <a:rPr lang="en-US" sz="2000" dirty="0" err="1" smtClean="0"/>
              <a:t>root.left</a:t>
            </a:r>
            <a:r>
              <a:rPr lang="en-US" sz="2000" dirty="0" smtClean="0"/>
              <a:t>, </a:t>
            </a:r>
            <a:r>
              <a:rPr lang="en-US" sz="2000" dirty="0" err="1" smtClean="0"/>
              <a:t>root.right</a:t>
            </a:r>
            <a:r>
              <a:rPr lang="en-US" sz="2000" dirty="0" smtClean="0"/>
              <a:t>, return root finally.</a:t>
            </a:r>
          </a:p>
          <a:p>
            <a:r>
              <a:rPr lang="en-US" sz="2000" dirty="0" smtClean="0"/>
              <a:t>Example: delete node in BST.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522889" y="1986455"/>
            <a:ext cx="5231021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if the to be deleted node has no child, directly deleted </a:t>
            </a:r>
            <a:endParaRPr lang="en-US" dirty="0" smtClean="0"/>
          </a:p>
          <a:p>
            <a:r>
              <a:rPr lang="en-US" dirty="0" smtClean="0"/>
              <a:t>if </a:t>
            </a:r>
            <a:r>
              <a:rPr lang="en-US" dirty="0"/>
              <a:t>the to be deleted node has only one child, </a:t>
            </a:r>
            <a:r>
              <a:rPr lang="en-US" dirty="0" smtClean="0"/>
              <a:t>the </a:t>
            </a:r>
            <a:r>
              <a:rPr lang="en-US" dirty="0" err="1"/>
              <a:t>precessor</a:t>
            </a:r>
            <a:r>
              <a:rPr lang="en-US" dirty="0"/>
              <a:t> directly connect to the children 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if </a:t>
            </a:r>
            <a:r>
              <a:rPr lang="en-US" dirty="0"/>
              <a:t>the to be deleted node has two children:        </a:t>
            </a:r>
            <a:endParaRPr lang="en-US" dirty="0" smtClean="0"/>
          </a:p>
          <a:p>
            <a:r>
              <a:rPr lang="en-US" dirty="0" smtClean="0"/>
              <a:t>we </a:t>
            </a:r>
            <a:r>
              <a:rPr lang="en-US" dirty="0"/>
              <a:t>can either find the </a:t>
            </a:r>
            <a:r>
              <a:rPr lang="en-US" dirty="0" smtClean="0"/>
              <a:t>minimum </a:t>
            </a:r>
            <a:r>
              <a:rPr lang="en-US" dirty="0"/>
              <a:t>from its right sub tree, </a:t>
            </a:r>
            <a:r>
              <a:rPr lang="en-US" dirty="0" smtClean="0"/>
              <a:t>and </a:t>
            </a:r>
            <a:r>
              <a:rPr lang="en-US" dirty="0"/>
              <a:t>fill the value with the to-be-deleted node, </a:t>
            </a:r>
            <a:r>
              <a:rPr lang="en-US" dirty="0" smtClean="0"/>
              <a:t>and </a:t>
            </a:r>
            <a:r>
              <a:rPr lang="en-US" dirty="0"/>
              <a:t>delete the node with the </a:t>
            </a:r>
            <a:r>
              <a:rPr lang="en-US" dirty="0" smtClean="0"/>
              <a:t>minimum </a:t>
            </a:r>
            <a:r>
              <a:rPr lang="en-US" dirty="0"/>
              <a:t>value in its right sub tree- this must be the left leaf of the right sub tree</a:t>
            </a:r>
            <a:r>
              <a:rPr lang="en-US" dirty="0" smtClean="0"/>
              <a:t>.</a:t>
            </a:r>
          </a:p>
          <a:p>
            <a:r>
              <a:rPr lang="en-US" dirty="0" smtClean="0"/>
              <a:t>        </a:t>
            </a:r>
          </a:p>
          <a:p>
            <a:r>
              <a:rPr lang="en-US" dirty="0" smtClean="0"/>
              <a:t>we </a:t>
            </a:r>
            <a:r>
              <a:rPr lang="en-US" dirty="0"/>
              <a:t>can find the </a:t>
            </a:r>
            <a:r>
              <a:rPr lang="en-US" dirty="0" smtClean="0"/>
              <a:t>maximum </a:t>
            </a:r>
            <a:r>
              <a:rPr lang="en-US" dirty="0"/>
              <a:t>from its left sub tree, fill the max value into the to-be-deleted node, and delete the node with the max value in its left sub tree- this must be the right leaf of the left sub tree. 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0858" y="1482410"/>
            <a:ext cx="5927834" cy="4987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2525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2889" y="280605"/>
            <a:ext cx="10515600" cy="4351338"/>
          </a:xfrm>
        </p:spPr>
        <p:txBody>
          <a:bodyPr/>
          <a:lstStyle/>
          <a:p>
            <a:r>
              <a:rPr lang="en-US" sz="2400" dirty="0" smtClean="0">
                <a:solidFill>
                  <a:srgbClr val="FF0000"/>
                </a:solidFill>
              </a:rPr>
              <a:t> Reconstruct </a:t>
            </a:r>
            <a:r>
              <a:rPr lang="en-US" sz="2400" dirty="0">
                <a:solidFill>
                  <a:srgbClr val="FF0000"/>
                </a:solidFill>
              </a:rPr>
              <a:t>binary tree </a:t>
            </a:r>
            <a:r>
              <a:rPr lang="en-US" sz="2000" dirty="0" smtClean="0"/>
              <a:t>Relate questions: 156, 114, 116, 450</a:t>
            </a:r>
          </a:p>
        </p:txBody>
      </p:sp>
      <p:sp>
        <p:nvSpPr>
          <p:cNvPr id="2" name="Rectangle 1"/>
          <p:cNvSpPr/>
          <p:nvPr/>
        </p:nvSpPr>
        <p:spPr>
          <a:xfrm>
            <a:off x="382212" y="799588"/>
            <a:ext cx="11317014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Binary tree upside down: Given </a:t>
            </a:r>
            <a:r>
              <a:rPr lang="en-US" dirty="0"/>
              <a:t>a binary tree where all the right nodes are either leaf nodes with a sibling (a left node that shares the same parent node) or empty, flip it upside down and turn it into a tree where the original right nodes turned into left leaf nodes. Return the new root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Example:Input</a:t>
            </a:r>
            <a:r>
              <a:rPr lang="en-US" dirty="0"/>
              <a:t>: [1,2,3,4,5]    </a:t>
            </a:r>
            <a:r>
              <a:rPr lang="en-US" dirty="0" smtClean="0"/>
              <a:t>      output: </a:t>
            </a:r>
            <a:r>
              <a:rPr lang="en-US" dirty="0"/>
              <a:t>[4,5,2,#,#,3,1] </a:t>
            </a:r>
            <a:endParaRPr lang="en-US" dirty="0" smtClean="0"/>
          </a:p>
          <a:p>
            <a:r>
              <a:rPr lang="en-US" dirty="0" smtClean="0"/>
              <a:t>                    1                                          4</a:t>
            </a:r>
          </a:p>
          <a:p>
            <a:r>
              <a:rPr lang="en-US" dirty="0" smtClean="0"/>
              <a:t>                   / </a:t>
            </a:r>
            <a:r>
              <a:rPr lang="en-US" dirty="0"/>
              <a:t>\  </a:t>
            </a:r>
            <a:r>
              <a:rPr lang="en-US" dirty="0" smtClean="0"/>
              <a:t>                                     /  \</a:t>
            </a:r>
          </a:p>
          <a:p>
            <a:r>
              <a:rPr lang="en-US" dirty="0"/>
              <a:t> </a:t>
            </a:r>
            <a:r>
              <a:rPr lang="en-US" dirty="0" smtClean="0"/>
              <a:t>                2   3                                    5    2</a:t>
            </a:r>
          </a:p>
          <a:p>
            <a:r>
              <a:rPr lang="en-US" dirty="0"/>
              <a:t> </a:t>
            </a:r>
            <a:r>
              <a:rPr lang="en-US" dirty="0" smtClean="0"/>
              <a:t>              / \                                              /  \</a:t>
            </a:r>
          </a:p>
          <a:p>
            <a:r>
              <a:rPr lang="en-US" dirty="0"/>
              <a:t> </a:t>
            </a:r>
            <a:r>
              <a:rPr lang="en-US" dirty="0" smtClean="0"/>
              <a:t>            4   5                                            3    1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889" y="3673872"/>
            <a:ext cx="8471337" cy="2954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0140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80604"/>
            <a:ext cx="12013323" cy="6435505"/>
          </a:xfrm>
        </p:spPr>
        <p:txBody>
          <a:bodyPr/>
          <a:lstStyle/>
          <a:p>
            <a:r>
              <a:rPr lang="en-US" sz="2400" dirty="0" err="1">
                <a:solidFill>
                  <a:srgbClr val="FF0000"/>
                </a:solidFill>
              </a:rPr>
              <a:t>Inorder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 smtClean="0">
                <a:solidFill>
                  <a:srgbClr val="FF0000"/>
                </a:solidFill>
              </a:rPr>
              <a:t>Implementation</a:t>
            </a:r>
            <a:endParaRPr lang="en-US" sz="2400" dirty="0">
              <a:solidFill>
                <a:srgbClr val="FF0000"/>
              </a:solidFill>
            </a:endParaRPr>
          </a:p>
          <a:p>
            <a:r>
              <a:rPr lang="en-US" sz="2000" dirty="0" smtClean="0"/>
              <a:t>Relate questions: </a:t>
            </a:r>
            <a:r>
              <a:rPr lang="en-US" sz="2000" dirty="0"/>
              <a:t>230, 272, 530, 404, 501 </a:t>
            </a:r>
            <a:endParaRPr lang="en-US" sz="2000" dirty="0" smtClean="0"/>
          </a:p>
          <a:p>
            <a:r>
              <a:rPr lang="en-US" sz="2000" dirty="0" smtClean="0"/>
              <a:t>Get </a:t>
            </a:r>
            <a:r>
              <a:rPr lang="en-US" sz="2000" dirty="0" err="1" smtClean="0"/>
              <a:t>Kth</a:t>
            </a:r>
            <a:r>
              <a:rPr lang="en-US" sz="2000" dirty="0" smtClean="0"/>
              <a:t> smallest </a:t>
            </a:r>
            <a:r>
              <a:rPr lang="en-US" sz="2000" dirty="0"/>
              <a:t>in </a:t>
            </a:r>
            <a:r>
              <a:rPr lang="en-US" sz="2000" dirty="0" smtClean="0"/>
              <a:t>BST</a:t>
            </a:r>
            <a:r>
              <a:rPr lang="en-US" sz="2000" dirty="0"/>
              <a:t>. </a:t>
            </a:r>
            <a:r>
              <a:rPr lang="en-US" sz="2000" dirty="0" smtClean="0"/>
              <a:t>                                                    Find </a:t>
            </a:r>
            <a:r>
              <a:rPr lang="en-US" sz="2000" dirty="0"/>
              <a:t>the sum of all left leaves in a given </a:t>
            </a:r>
            <a:r>
              <a:rPr lang="en-US" sz="2000" dirty="0" smtClean="0"/>
              <a:t>binary tree.</a:t>
            </a:r>
            <a:r>
              <a:rPr lang="en-US" dirty="0"/>
              <a:t/>
            </a:r>
            <a:br>
              <a:rPr lang="en-US" dirty="0"/>
            </a:b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r>
              <a:rPr lang="en-US" sz="2000" dirty="0"/>
              <a:t>find the minimum absolute difference between values of any two nodes.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655" y="1494996"/>
            <a:ext cx="4792717" cy="244229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9006" y="1494996"/>
            <a:ext cx="4870341" cy="234269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7654" y="4415272"/>
            <a:ext cx="6339369" cy="2300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9665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3737" y="153996"/>
            <a:ext cx="11378379" cy="4351338"/>
          </a:xfrm>
        </p:spPr>
        <p:txBody>
          <a:bodyPr/>
          <a:lstStyle/>
          <a:p>
            <a:r>
              <a:rPr lang="en-US" sz="2400" dirty="0">
                <a:solidFill>
                  <a:srgbClr val="FF0000"/>
                </a:solidFill>
              </a:rPr>
              <a:t>Dynamic Programming implementation </a:t>
            </a:r>
            <a:endParaRPr lang="en-US" sz="2400" dirty="0" smtClean="0">
              <a:solidFill>
                <a:srgbClr val="FF0000"/>
              </a:solidFill>
            </a:endParaRPr>
          </a:p>
          <a:p>
            <a:r>
              <a:rPr lang="en-US" sz="1800" dirty="0" smtClean="0"/>
              <a:t>Relate questions: 337, 96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83737" y="816739"/>
            <a:ext cx="11322108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The thief has found himself a new place for his thievery again. There is only one entrance to this area, called the "root." Besides the root, each house has one and only one parent house. After a tour, the smart thief realized that "all houses in this place forms a binary tree". It will automatically contact the police if two directly-linked houses were broken into on the same night</a:t>
            </a:r>
            <a:r>
              <a:rPr lang="en-US" sz="1600" dirty="0" smtClean="0"/>
              <a:t>. Determine </a:t>
            </a:r>
            <a:r>
              <a:rPr lang="en-US" sz="1600" dirty="0"/>
              <a:t>the maximum amount of money the thief can rob tonight without alerting the police</a:t>
            </a:r>
            <a:r>
              <a:rPr lang="en-US" sz="1600" dirty="0" smtClean="0"/>
              <a:t>.</a:t>
            </a:r>
          </a:p>
          <a:p>
            <a:r>
              <a:rPr lang="en-US" sz="1600" dirty="0" smtClean="0"/>
              <a:t>Example               3    </a:t>
            </a:r>
          </a:p>
          <a:p>
            <a:r>
              <a:rPr lang="en-US" sz="1600" dirty="0"/>
              <a:t> </a:t>
            </a:r>
            <a:r>
              <a:rPr lang="en-US" sz="1600" dirty="0" smtClean="0"/>
              <a:t>                           / </a:t>
            </a:r>
            <a:r>
              <a:rPr lang="en-US" sz="1600" dirty="0"/>
              <a:t>\   </a:t>
            </a:r>
            <a:endParaRPr lang="en-US" sz="1600" dirty="0" smtClean="0"/>
          </a:p>
          <a:p>
            <a:r>
              <a:rPr lang="en-US" sz="1600" dirty="0"/>
              <a:t> </a:t>
            </a:r>
            <a:r>
              <a:rPr lang="en-US" sz="1600" dirty="0" smtClean="0"/>
              <a:t>                          2   </a:t>
            </a:r>
            <a:r>
              <a:rPr lang="en-US" sz="1600" dirty="0"/>
              <a:t>3   </a:t>
            </a:r>
            <a:endParaRPr lang="en-US" sz="1600" dirty="0" smtClean="0"/>
          </a:p>
          <a:p>
            <a:r>
              <a:rPr lang="en-US" sz="1600" dirty="0"/>
              <a:t> </a:t>
            </a:r>
            <a:r>
              <a:rPr lang="en-US" sz="1600" dirty="0" smtClean="0"/>
              <a:t>                           \   </a:t>
            </a:r>
            <a:r>
              <a:rPr lang="en-US" sz="1600" dirty="0"/>
              <a:t>\     </a:t>
            </a:r>
            <a:endParaRPr lang="en-US" sz="1600" dirty="0" smtClean="0"/>
          </a:p>
          <a:p>
            <a:r>
              <a:rPr lang="en-US" sz="1600" dirty="0"/>
              <a:t> </a:t>
            </a:r>
            <a:r>
              <a:rPr lang="en-US" sz="1600" dirty="0" smtClean="0"/>
              <a:t>                            </a:t>
            </a:r>
            <a:r>
              <a:rPr lang="en-US" sz="1600" dirty="0"/>
              <a:t>3   </a:t>
            </a:r>
            <a:r>
              <a:rPr lang="en-US" sz="1600" dirty="0" smtClean="0"/>
              <a:t>1      Maximum </a:t>
            </a:r>
            <a:r>
              <a:rPr lang="en-US" sz="1600" dirty="0"/>
              <a:t>amount of money the thief can rob = 3 + 3 + 1 = 7</a:t>
            </a:r>
            <a:r>
              <a:rPr lang="en-US" sz="1600" dirty="0" smtClean="0"/>
              <a:t>.</a:t>
            </a:r>
          </a:p>
          <a:p>
            <a:r>
              <a:rPr lang="en-US" sz="1600" dirty="0"/>
              <a:t>since for each root, the </a:t>
            </a:r>
            <a:r>
              <a:rPr lang="en-US" sz="1600" dirty="0" err="1"/>
              <a:t>maxV</a:t>
            </a:r>
            <a:r>
              <a:rPr lang="en-US" sz="1600" dirty="0"/>
              <a:t> on this root either equals the root + </a:t>
            </a:r>
            <a:r>
              <a:rPr lang="en-US" sz="1600" dirty="0" err="1"/>
              <a:t>root.left.left</a:t>
            </a:r>
            <a:r>
              <a:rPr lang="en-US" sz="1600" dirty="0"/>
              <a:t> + </a:t>
            </a:r>
            <a:r>
              <a:rPr lang="en-US" sz="1600" dirty="0" err="1"/>
              <a:t>root.left.right</a:t>
            </a:r>
            <a:r>
              <a:rPr lang="en-US" sz="1600" dirty="0"/>
              <a:t> + </a:t>
            </a:r>
            <a:r>
              <a:rPr lang="en-US" sz="1600" dirty="0" err="1"/>
              <a:t>root.right.left</a:t>
            </a:r>
            <a:r>
              <a:rPr lang="en-US" sz="1600" dirty="0"/>
              <a:t>+ ....  or the </a:t>
            </a:r>
            <a:r>
              <a:rPr lang="en-US" sz="1600" dirty="0" err="1"/>
              <a:t>root.left+root.right+root.left.left.left</a:t>
            </a:r>
            <a:r>
              <a:rPr lang="en-US" sz="1600" dirty="0"/>
              <a:t> + ...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211" y="3617506"/>
            <a:ext cx="8998634" cy="3120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230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3737" y="153996"/>
            <a:ext cx="11378379" cy="4351338"/>
          </a:xfrm>
        </p:spPr>
        <p:txBody>
          <a:bodyPr/>
          <a:lstStyle/>
          <a:p>
            <a:r>
              <a:rPr lang="en-US" sz="2400" dirty="0">
                <a:solidFill>
                  <a:srgbClr val="FF0000"/>
                </a:solidFill>
              </a:rPr>
              <a:t>Dynamic Programming implementation </a:t>
            </a:r>
            <a:endParaRPr lang="en-US" sz="2400" dirty="0" smtClean="0">
              <a:solidFill>
                <a:srgbClr val="FF0000"/>
              </a:solidFill>
            </a:endParaRPr>
          </a:p>
          <a:p>
            <a:r>
              <a:rPr lang="en-US" sz="1800" dirty="0" smtClean="0"/>
              <a:t>Relate questions: 337, 96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283736" y="1030349"/>
            <a:ext cx="1137838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Given n, how many structurally unique BST's (binary search trees) that store values 1...n</a:t>
            </a:r>
            <a:r>
              <a:rPr lang="en-US" dirty="0" smtClean="0"/>
              <a:t>? For </a:t>
            </a:r>
            <a:r>
              <a:rPr lang="en-US" dirty="0"/>
              <a:t>example</a:t>
            </a:r>
            <a:r>
              <a:rPr lang="en-US" dirty="0" smtClean="0"/>
              <a:t>, Given </a:t>
            </a:r>
            <a:r>
              <a:rPr lang="en-US" dirty="0"/>
              <a:t>n = 3, there are a total of 5 unique </a:t>
            </a:r>
            <a:r>
              <a:rPr lang="en-US" dirty="0" smtClean="0"/>
              <a:t>BST's</a:t>
            </a:r>
            <a:endParaRPr lang="en-US" dirty="0"/>
          </a:p>
          <a:p>
            <a:r>
              <a:rPr lang="en-US" dirty="0" smtClean="0"/>
              <a:t>   </a:t>
            </a:r>
            <a:r>
              <a:rPr lang="en-US" dirty="0"/>
              <a:t>1         </a:t>
            </a:r>
            <a:r>
              <a:rPr lang="en-US" dirty="0" smtClean="0"/>
              <a:t>       3               3                       2                          1</a:t>
            </a:r>
          </a:p>
          <a:p>
            <a:r>
              <a:rPr lang="en-US" dirty="0"/>
              <a:t> </a:t>
            </a:r>
            <a:r>
              <a:rPr lang="en-US" dirty="0" smtClean="0"/>
              <a:t>   \             /                 /                      /    \                          \</a:t>
            </a:r>
          </a:p>
          <a:p>
            <a:r>
              <a:rPr lang="en-US" dirty="0"/>
              <a:t> </a:t>
            </a:r>
            <a:r>
              <a:rPr lang="en-US" dirty="0" smtClean="0"/>
              <a:t>    3         2                 1                      1      3                          2</a:t>
            </a:r>
          </a:p>
          <a:p>
            <a:r>
              <a:rPr lang="en-US" dirty="0"/>
              <a:t> </a:t>
            </a:r>
            <a:r>
              <a:rPr lang="en-US" dirty="0" smtClean="0"/>
              <a:t>   /         /                    \                                                            \</a:t>
            </a:r>
          </a:p>
          <a:p>
            <a:r>
              <a:rPr lang="en-US" dirty="0" smtClean="0"/>
              <a:t>   2        1                       2                                                          3</a:t>
            </a:r>
          </a:p>
        </p:txBody>
      </p:sp>
      <p:sp>
        <p:nvSpPr>
          <p:cNvPr id="6" name="Rectangle 5"/>
          <p:cNvSpPr/>
          <p:nvPr/>
        </p:nvSpPr>
        <p:spPr>
          <a:xfrm>
            <a:off x="1" y="3565805"/>
            <a:ext cx="7146388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/>
              <a:t>Count[</a:t>
            </a:r>
            <a:r>
              <a:rPr lang="en-US" sz="1600" dirty="0" err="1" smtClean="0"/>
              <a:t>i</a:t>
            </a:r>
            <a:r>
              <a:rPr lang="en-US" sz="1600" dirty="0"/>
              <a:t>] </a:t>
            </a:r>
            <a:r>
              <a:rPr lang="en-US" sz="1600" dirty="0" smtClean="0"/>
              <a:t>is using  [0,i] how many Unique </a:t>
            </a:r>
            <a:r>
              <a:rPr lang="en-US" sz="1600" dirty="0"/>
              <a:t>Binary </a:t>
            </a:r>
            <a:r>
              <a:rPr lang="en-US" sz="1600" dirty="0" smtClean="0"/>
              <a:t>Tree can be generated，</a:t>
            </a:r>
          </a:p>
          <a:p>
            <a:r>
              <a:rPr lang="en-US" sz="1600" dirty="0" smtClean="0"/>
              <a:t>If array is []. Count[0] = 1     if there is only one element, count[1] = 1</a:t>
            </a:r>
          </a:p>
          <a:p>
            <a:r>
              <a:rPr lang="en-US" sz="1600" dirty="0" smtClean="0"/>
              <a:t>If there is two elements, count[2] = </a:t>
            </a:r>
          </a:p>
          <a:p>
            <a:r>
              <a:rPr lang="en-US" sz="1600" dirty="0"/>
              <a:t>	</a:t>
            </a:r>
            <a:r>
              <a:rPr lang="en-US" sz="1600" dirty="0" smtClean="0"/>
              <a:t>	count[0] + count[1] // left has 0 element, right has one</a:t>
            </a:r>
          </a:p>
          <a:p>
            <a:r>
              <a:rPr lang="en-US" sz="1600" dirty="0"/>
              <a:t> </a:t>
            </a:r>
            <a:r>
              <a:rPr lang="en-US" sz="1600" dirty="0" smtClean="0"/>
              <a:t>                                   + count[1] </a:t>
            </a:r>
            <a:r>
              <a:rPr lang="en-US" sz="1600" dirty="0"/>
              <a:t>+ </a:t>
            </a:r>
            <a:r>
              <a:rPr lang="en-US" sz="1600" dirty="0" smtClean="0"/>
              <a:t>count[0] </a:t>
            </a:r>
            <a:r>
              <a:rPr lang="en-US" sz="1600" dirty="0"/>
              <a:t>// left has </a:t>
            </a:r>
            <a:r>
              <a:rPr lang="en-US" sz="1600" dirty="0" smtClean="0"/>
              <a:t>1 </a:t>
            </a:r>
            <a:r>
              <a:rPr lang="en-US" sz="1600" dirty="0"/>
              <a:t>element, right has </a:t>
            </a:r>
            <a:r>
              <a:rPr lang="en-US" sz="1600" dirty="0" smtClean="0"/>
              <a:t>0</a:t>
            </a:r>
            <a:endParaRPr lang="en-US" sz="1600" dirty="0"/>
          </a:p>
          <a:p>
            <a:r>
              <a:rPr lang="en-US" sz="1600" dirty="0"/>
              <a:t>If there </a:t>
            </a:r>
            <a:r>
              <a:rPr lang="en-US" sz="1600" dirty="0" smtClean="0"/>
              <a:t>is 3 elements</a:t>
            </a:r>
            <a:r>
              <a:rPr lang="en-US" sz="1600" dirty="0"/>
              <a:t>, </a:t>
            </a:r>
            <a:r>
              <a:rPr lang="en-US" sz="1600" dirty="0" smtClean="0"/>
              <a:t>Count[3</a:t>
            </a:r>
            <a:r>
              <a:rPr lang="en-US" sz="1600" dirty="0"/>
              <a:t>] = </a:t>
            </a:r>
            <a:endParaRPr lang="en-US" sz="1600" dirty="0" smtClean="0"/>
          </a:p>
          <a:p>
            <a:r>
              <a:rPr lang="en-US" sz="1600" dirty="0"/>
              <a:t>	</a:t>
            </a:r>
            <a:r>
              <a:rPr lang="en-US" sz="1600" dirty="0" smtClean="0"/>
              <a:t>	Count[0</a:t>
            </a:r>
            <a:r>
              <a:rPr lang="en-US" sz="1600" dirty="0"/>
              <a:t>]*Count[2]  (</a:t>
            </a:r>
            <a:r>
              <a:rPr lang="en-US" sz="1600" dirty="0" smtClean="0"/>
              <a:t>1 is root, left has 0 elements, right has 2)</a:t>
            </a:r>
          </a:p>
          <a:p>
            <a:r>
              <a:rPr lang="en-US" sz="1600" dirty="0" smtClean="0"/>
              <a:t>	                 + </a:t>
            </a:r>
            <a:r>
              <a:rPr lang="en-US" sz="1600" dirty="0"/>
              <a:t>Count[1]*Count[1]  </a:t>
            </a:r>
            <a:r>
              <a:rPr lang="en-US" sz="1600" dirty="0" smtClean="0"/>
              <a:t>(2 </a:t>
            </a:r>
            <a:r>
              <a:rPr lang="en-US" sz="1600" dirty="0"/>
              <a:t>is root, left has </a:t>
            </a:r>
            <a:r>
              <a:rPr lang="en-US" sz="1600" dirty="0" smtClean="0"/>
              <a:t>1 </a:t>
            </a:r>
            <a:r>
              <a:rPr lang="en-US" sz="1600" dirty="0"/>
              <a:t>elements, right has </a:t>
            </a:r>
            <a:r>
              <a:rPr lang="en-US" sz="1600" dirty="0" smtClean="0"/>
              <a:t>1)</a:t>
            </a:r>
          </a:p>
          <a:p>
            <a:r>
              <a:rPr lang="en-US" sz="1600" dirty="0" smtClean="0"/>
              <a:t>                                  + </a:t>
            </a:r>
            <a:r>
              <a:rPr lang="en-US" sz="1600" dirty="0"/>
              <a:t>Count[2]*Count[0] ]  </a:t>
            </a:r>
            <a:r>
              <a:rPr lang="en-US" sz="1600" dirty="0" smtClean="0"/>
              <a:t>(3 </a:t>
            </a:r>
            <a:r>
              <a:rPr lang="en-US" sz="1600" dirty="0"/>
              <a:t>is root, left has </a:t>
            </a:r>
            <a:r>
              <a:rPr lang="en-US" sz="1600" dirty="0" smtClean="0"/>
              <a:t>2 </a:t>
            </a:r>
            <a:r>
              <a:rPr lang="en-US" sz="1600" dirty="0"/>
              <a:t>elements, right has </a:t>
            </a:r>
            <a:r>
              <a:rPr lang="en-US" sz="1600" dirty="0" smtClean="0"/>
              <a:t>0)</a:t>
            </a:r>
          </a:p>
          <a:p>
            <a:r>
              <a:rPr lang="en-US" sz="1600" dirty="0"/>
              <a:t>Count[</a:t>
            </a:r>
            <a:r>
              <a:rPr lang="en-US" sz="1600" dirty="0" err="1"/>
              <a:t>i</a:t>
            </a:r>
            <a:r>
              <a:rPr lang="en-US" sz="1600" dirty="0"/>
              <a:t>] = ∑ Count[0...k] * [ k+1....</a:t>
            </a:r>
            <a:r>
              <a:rPr lang="en-US" sz="1600" dirty="0" err="1"/>
              <a:t>i</a:t>
            </a:r>
            <a:r>
              <a:rPr lang="en-US" sz="1600" dirty="0"/>
              <a:t>]     0&lt;=k&lt;i-1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2409" y="3320033"/>
            <a:ext cx="4424490" cy="2686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0219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3737" y="153996"/>
            <a:ext cx="11378379" cy="4351338"/>
          </a:xfrm>
        </p:spPr>
        <p:txBody>
          <a:bodyPr/>
          <a:lstStyle/>
          <a:p>
            <a:r>
              <a:rPr lang="en-US" sz="2400" dirty="0">
                <a:solidFill>
                  <a:srgbClr val="FF0000"/>
                </a:solidFill>
              </a:rPr>
              <a:t>Dynamic Programming implementation </a:t>
            </a:r>
            <a:endParaRPr lang="en-US" sz="2400" dirty="0" smtClean="0">
              <a:solidFill>
                <a:srgbClr val="FF0000"/>
              </a:solidFill>
            </a:endParaRPr>
          </a:p>
          <a:p>
            <a:r>
              <a:rPr lang="en-US" sz="1800" dirty="0" smtClean="0"/>
              <a:t>Relate questions: 337, 96, 95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283736" y="1030349"/>
            <a:ext cx="1137838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Continue on above question, Given an integer n, generate all structurally unique </a:t>
            </a:r>
            <a:r>
              <a:rPr lang="en-US" dirty="0" smtClean="0"/>
              <a:t>BST's.</a:t>
            </a:r>
          </a:p>
          <a:p>
            <a:r>
              <a:rPr lang="mr-IN" dirty="0" err="1"/>
              <a:t>Example</a:t>
            </a:r>
            <a:r>
              <a:rPr lang="mr-IN" dirty="0" smtClean="0"/>
              <a:t>:</a:t>
            </a:r>
            <a:endParaRPr lang="en-US" dirty="0" smtClean="0"/>
          </a:p>
          <a:p>
            <a:r>
              <a:rPr lang="mr-IN" dirty="0" err="1" smtClean="0"/>
              <a:t>Input</a:t>
            </a:r>
            <a:r>
              <a:rPr lang="mr-IN" dirty="0"/>
              <a:t>: </a:t>
            </a:r>
            <a:r>
              <a:rPr lang="mr-IN" dirty="0" smtClean="0"/>
              <a:t>3</a:t>
            </a:r>
            <a:endParaRPr lang="en-US" dirty="0" smtClean="0"/>
          </a:p>
          <a:p>
            <a:r>
              <a:rPr lang="mr-IN" dirty="0" err="1" smtClean="0"/>
              <a:t>Output</a:t>
            </a:r>
            <a:r>
              <a:rPr lang="mr-IN" dirty="0"/>
              <a:t>:[  [1,null,3,2],  [3,2,null,1],  [3,1,null,null,2],  [2,1,3],  [1,null,2,null,3]]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736" y="2391663"/>
            <a:ext cx="4347210" cy="4227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7344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2889" y="280605"/>
            <a:ext cx="10515600" cy="4351338"/>
          </a:xfrm>
        </p:spPr>
        <p:txBody>
          <a:bodyPr/>
          <a:lstStyle/>
          <a:p>
            <a:r>
              <a:rPr lang="en-US" sz="2400" dirty="0" smtClean="0">
                <a:solidFill>
                  <a:srgbClr val="FF0000"/>
                </a:solidFill>
              </a:rPr>
              <a:t>Preorder</a:t>
            </a:r>
            <a:r>
              <a:rPr lang="en-US" sz="2400" dirty="0">
                <a:solidFill>
                  <a:srgbClr val="FF0000"/>
                </a:solidFill>
              </a:rPr>
              <a:t>, </a:t>
            </a:r>
            <a:r>
              <a:rPr lang="en-US" sz="2400" dirty="0" err="1">
                <a:solidFill>
                  <a:srgbClr val="FF0000"/>
                </a:solidFill>
              </a:rPr>
              <a:t>inorder</a:t>
            </a:r>
            <a:r>
              <a:rPr lang="en-US" sz="2400" dirty="0">
                <a:solidFill>
                  <a:srgbClr val="FF0000"/>
                </a:solidFill>
              </a:rPr>
              <a:t>, </a:t>
            </a:r>
            <a:r>
              <a:rPr lang="en-US" sz="2400" dirty="0" err="1">
                <a:solidFill>
                  <a:srgbClr val="FF0000"/>
                </a:solidFill>
              </a:rPr>
              <a:t>postOrder</a:t>
            </a:r>
            <a:r>
              <a:rPr lang="en-US" sz="2400" dirty="0">
                <a:solidFill>
                  <a:srgbClr val="FF0000"/>
                </a:solidFill>
              </a:rPr>
              <a:t> combination </a:t>
            </a:r>
            <a:endParaRPr lang="en-US" sz="2400" dirty="0" smtClean="0">
              <a:solidFill>
                <a:srgbClr val="FF0000"/>
              </a:solidFill>
            </a:endParaRPr>
          </a:p>
          <a:p>
            <a:r>
              <a:rPr lang="en-US" sz="2000" dirty="0" smtClean="0"/>
              <a:t>Relate questions: 545, 105, 106, 654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522889" y="962310"/>
            <a:ext cx="9818117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Given preorder and </a:t>
            </a:r>
            <a:r>
              <a:rPr lang="en-US" dirty="0" err="1"/>
              <a:t>inorder</a:t>
            </a:r>
            <a:r>
              <a:rPr lang="en-US" dirty="0"/>
              <a:t> traversal of a tree, construct the binary tree.</a:t>
            </a:r>
          </a:p>
          <a:p>
            <a:r>
              <a:rPr lang="pt-BR" dirty="0" err="1"/>
              <a:t>preorder</a:t>
            </a:r>
            <a:r>
              <a:rPr lang="pt-BR" dirty="0"/>
              <a:t> = [3,9,20,15,7] </a:t>
            </a:r>
            <a:r>
              <a:rPr lang="pt-BR" dirty="0" err="1"/>
              <a:t>inorder</a:t>
            </a:r>
            <a:r>
              <a:rPr lang="pt-BR" dirty="0"/>
              <a:t> = [9,3,15,20,7</a:t>
            </a:r>
            <a:r>
              <a:rPr lang="pt-BR" dirty="0" smtClean="0"/>
              <a:t>]</a:t>
            </a:r>
          </a:p>
          <a:p>
            <a:r>
              <a:rPr lang="pt-BR" dirty="0"/>
              <a:t>The </a:t>
            </a:r>
            <a:r>
              <a:rPr lang="pt-BR" dirty="0" err="1"/>
              <a:t>first</a:t>
            </a:r>
            <a:r>
              <a:rPr lang="pt-BR" dirty="0"/>
              <a:t> node in </a:t>
            </a:r>
            <a:r>
              <a:rPr lang="pt-BR" dirty="0" err="1"/>
              <a:t>preorder</a:t>
            </a:r>
            <a:r>
              <a:rPr lang="pt-BR" dirty="0"/>
              <a:t> </a:t>
            </a:r>
            <a:r>
              <a:rPr lang="pt-BR" dirty="0" err="1" smtClean="0"/>
              <a:t>always</a:t>
            </a:r>
            <a:r>
              <a:rPr lang="pt-BR" dirty="0" smtClean="0"/>
              <a:t> </a:t>
            </a:r>
            <a:r>
              <a:rPr lang="pt-BR" dirty="0" err="1" smtClean="0"/>
              <a:t>the</a:t>
            </a:r>
            <a:r>
              <a:rPr lang="pt-BR" dirty="0" smtClean="0"/>
              <a:t> root.  </a:t>
            </a:r>
            <a:r>
              <a:rPr lang="pt-BR" dirty="0" err="1" smtClean="0"/>
              <a:t>We</a:t>
            </a:r>
            <a:r>
              <a:rPr lang="pt-BR" dirty="0" smtClean="0"/>
              <a:t> </a:t>
            </a:r>
            <a:r>
              <a:rPr lang="pt-BR" dirty="0" err="1"/>
              <a:t>can</a:t>
            </a:r>
            <a:r>
              <a:rPr lang="pt-BR" dirty="0"/>
              <a:t> break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tree</a:t>
            </a:r>
            <a:r>
              <a:rPr lang="pt-BR" dirty="0"/>
              <a:t> </a:t>
            </a:r>
            <a:r>
              <a:rPr lang="pt-BR" dirty="0" err="1" smtClean="0"/>
              <a:t>like</a:t>
            </a:r>
            <a:r>
              <a:rPr lang="pt-BR" dirty="0" smtClean="0"/>
              <a:t>: </a:t>
            </a:r>
          </a:p>
          <a:p>
            <a:r>
              <a:rPr lang="pt-BR" dirty="0"/>
              <a:t> </a:t>
            </a:r>
            <a:r>
              <a:rPr lang="pt-BR" dirty="0" smtClean="0"/>
              <a:t>                               </a:t>
            </a:r>
            <a:r>
              <a:rPr lang="mr-IN" dirty="0" smtClean="0"/>
              <a:t>3 </a:t>
            </a:r>
            <a:r>
              <a:rPr lang="en-US" dirty="0" smtClean="0"/>
              <a:t>               </a:t>
            </a:r>
            <a:r>
              <a:rPr lang="pt-BR" dirty="0" err="1"/>
              <a:t>inorder</a:t>
            </a:r>
            <a:r>
              <a:rPr lang="pt-BR" dirty="0"/>
              <a:t>:     {9}, {3}, {15, 20, 7</a:t>
            </a:r>
            <a:r>
              <a:rPr lang="pt-BR" dirty="0" smtClean="0"/>
              <a:t>} </a:t>
            </a:r>
            <a:r>
              <a:rPr lang="pt-BR" dirty="0" err="1"/>
              <a:t>preorder</a:t>
            </a:r>
            <a:r>
              <a:rPr lang="pt-BR" dirty="0"/>
              <a:t>:    {3}, {9}, {20, 15, 7</a:t>
            </a:r>
            <a:r>
              <a:rPr lang="pt-BR" dirty="0" smtClean="0"/>
              <a:t>}</a:t>
            </a:r>
            <a:endParaRPr lang="en-US" dirty="0" smtClean="0"/>
          </a:p>
          <a:p>
            <a:r>
              <a:rPr lang="en-US" dirty="0"/>
              <a:t> </a:t>
            </a:r>
            <a:r>
              <a:rPr lang="en-US" dirty="0" smtClean="0"/>
              <a:t> in: {9}             </a:t>
            </a:r>
            <a:r>
              <a:rPr lang="mr-IN" dirty="0" smtClean="0"/>
              <a:t>/</a:t>
            </a:r>
            <a:r>
              <a:rPr lang="en-US" dirty="0" smtClean="0"/>
              <a:t>            </a:t>
            </a:r>
            <a:r>
              <a:rPr lang="mr-IN" dirty="0" smtClean="0"/>
              <a:t> </a:t>
            </a:r>
            <a:r>
              <a:rPr lang="mr-IN" dirty="0"/>
              <a:t>\ </a:t>
            </a:r>
            <a:r>
              <a:rPr lang="en-US" dirty="0" smtClean="0"/>
              <a:t>            in:{15}, {20}, {7}</a:t>
            </a:r>
          </a:p>
          <a:p>
            <a:r>
              <a:rPr lang="en-US" dirty="0"/>
              <a:t> </a:t>
            </a:r>
            <a:r>
              <a:rPr lang="en-US" dirty="0" smtClean="0"/>
              <a:t>pre:{9}          </a:t>
            </a:r>
            <a:r>
              <a:rPr lang="mr-IN" dirty="0" smtClean="0"/>
              <a:t>9 </a:t>
            </a:r>
            <a:r>
              <a:rPr lang="en-US" dirty="0" smtClean="0"/>
              <a:t>               </a:t>
            </a:r>
            <a:r>
              <a:rPr lang="mr-IN" dirty="0" smtClean="0"/>
              <a:t>20</a:t>
            </a:r>
            <a:r>
              <a:rPr lang="en-US" dirty="0" smtClean="0"/>
              <a:t>        pre: </a:t>
            </a:r>
            <a:r>
              <a:rPr lang="pt-BR" dirty="0"/>
              <a:t>{</a:t>
            </a:r>
            <a:r>
              <a:rPr lang="pt-BR" dirty="0" smtClean="0"/>
              <a:t>20}, {15}, {7}</a:t>
            </a:r>
            <a:endParaRPr lang="en-US" dirty="0" smtClean="0"/>
          </a:p>
          <a:p>
            <a:r>
              <a:rPr lang="en-US" dirty="0" smtClean="0"/>
              <a:t>                                       </a:t>
            </a:r>
            <a:r>
              <a:rPr lang="mr-IN" dirty="0" smtClean="0"/>
              <a:t>/ </a:t>
            </a:r>
            <a:r>
              <a:rPr lang="en-US" dirty="0" smtClean="0"/>
              <a:t>        </a:t>
            </a:r>
            <a:r>
              <a:rPr lang="mr-IN" dirty="0" smtClean="0"/>
              <a:t>\ </a:t>
            </a:r>
            <a:endParaRPr lang="en-US" dirty="0" smtClean="0"/>
          </a:p>
          <a:p>
            <a:r>
              <a:rPr lang="en-US" dirty="0" smtClean="0"/>
              <a:t>                in:{15}         </a:t>
            </a:r>
            <a:r>
              <a:rPr lang="mr-IN" dirty="0" smtClean="0"/>
              <a:t>15 </a:t>
            </a:r>
            <a:r>
              <a:rPr lang="en-US" dirty="0" smtClean="0"/>
              <a:t>        </a:t>
            </a:r>
            <a:r>
              <a:rPr lang="mr-IN" dirty="0" smtClean="0"/>
              <a:t>7</a:t>
            </a:r>
            <a:r>
              <a:rPr lang="en-US" dirty="0" smtClean="0"/>
              <a:t>       in:{7}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                pre:{15}                             pre:{7}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889" y="3719753"/>
            <a:ext cx="8520148" cy="2908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6405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2889" y="280605"/>
            <a:ext cx="10515600" cy="4351338"/>
          </a:xfrm>
        </p:spPr>
        <p:txBody>
          <a:bodyPr/>
          <a:lstStyle/>
          <a:p>
            <a:r>
              <a:rPr lang="en-US" sz="2400" dirty="0" smtClean="0">
                <a:solidFill>
                  <a:srgbClr val="FF0000"/>
                </a:solidFill>
              </a:rPr>
              <a:t>Preorder</a:t>
            </a:r>
            <a:r>
              <a:rPr lang="en-US" sz="2400" dirty="0">
                <a:solidFill>
                  <a:srgbClr val="FF0000"/>
                </a:solidFill>
              </a:rPr>
              <a:t>, </a:t>
            </a:r>
            <a:r>
              <a:rPr lang="en-US" sz="2400" dirty="0" err="1">
                <a:solidFill>
                  <a:srgbClr val="FF0000"/>
                </a:solidFill>
              </a:rPr>
              <a:t>inorder</a:t>
            </a:r>
            <a:r>
              <a:rPr lang="en-US" sz="2400" dirty="0">
                <a:solidFill>
                  <a:srgbClr val="FF0000"/>
                </a:solidFill>
              </a:rPr>
              <a:t>, </a:t>
            </a:r>
            <a:r>
              <a:rPr lang="en-US" sz="2400" dirty="0" err="1">
                <a:solidFill>
                  <a:srgbClr val="FF0000"/>
                </a:solidFill>
              </a:rPr>
              <a:t>postOrder</a:t>
            </a:r>
            <a:r>
              <a:rPr lang="en-US" sz="2400" dirty="0">
                <a:solidFill>
                  <a:srgbClr val="FF0000"/>
                </a:solidFill>
              </a:rPr>
              <a:t> combination </a:t>
            </a:r>
            <a:endParaRPr lang="en-US" sz="2400" dirty="0" smtClean="0">
              <a:solidFill>
                <a:srgbClr val="FF0000"/>
              </a:solidFill>
            </a:endParaRPr>
          </a:p>
          <a:p>
            <a:r>
              <a:rPr lang="en-US" sz="2000" dirty="0" smtClean="0"/>
              <a:t>Relate questions: </a:t>
            </a:r>
            <a:r>
              <a:rPr lang="en-US" sz="2000" dirty="0"/>
              <a:t>545, 105, 106, 654 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522889" y="962310"/>
            <a:ext cx="9818117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Given </a:t>
            </a:r>
            <a:r>
              <a:rPr lang="en-US" dirty="0" err="1"/>
              <a:t>inorder</a:t>
            </a:r>
            <a:r>
              <a:rPr lang="en-US" dirty="0"/>
              <a:t> and </a:t>
            </a:r>
            <a:r>
              <a:rPr lang="en-US" dirty="0" err="1"/>
              <a:t>postorder</a:t>
            </a:r>
            <a:r>
              <a:rPr lang="en-US" dirty="0"/>
              <a:t> traversal of a tree, construct the binary tree</a:t>
            </a:r>
            <a:r>
              <a:rPr lang="en-US" dirty="0" smtClean="0"/>
              <a:t>.</a:t>
            </a:r>
          </a:p>
          <a:p>
            <a:r>
              <a:rPr lang="en-US" dirty="0" smtClean="0"/>
              <a:t>P</a:t>
            </a:r>
            <a:r>
              <a:rPr lang="pt-BR" dirty="0" err="1" smtClean="0"/>
              <a:t>ost-order</a:t>
            </a:r>
            <a:r>
              <a:rPr lang="pt-BR" dirty="0" smtClean="0"/>
              <a:t> </a:t>
            </a:r>
            <a:r>
              <a:rPr lang="pt-BR" dirty="0"/>
              <a:t>= </a:t>
            </a:r>
            <a:r>
              <a:rPr lang="pt-BR" dirty="0" smtClean="0"/>
              <a:t>[</a:t>
            </a:r>
            <a:r>
              <a:rPr lang="fi-FI" dirty="0"/>
              <a:t>9,15,7,20,3</a:t>
            </a:r>
            <a:r>
              <a:rPr lang="pt-BR" dirty="0" smtClean="0"/>
              <a:t>] </a:t>
            </a:r>
            <a:r>
              <a:rPr lang="pt-BR" dirty="0" err="1"/>
              <a:t>inorder</a:t>
            </a:r>
            <a:r>
              <a:rPr lang="pt-BR" dirty="0"/>
              <a:t> = [9,3,15,20,7</a:t>
            </a:r>
            <a:r>
              <a:rPr lang="pt-BR" dirty="0" smtClean="0"/>
              <a:t>]</a:t>
            </a:r>
          </a:p>
          <a:p>
            <a:r>
              <a:rPr lang="pt-BR" dirty="0"/>
              <a:t>The </a:t>
            </a:r>
            <a:r>
              <a:rPr lang="pt-BR" dirty="0" err="1" smtClean="0"/>
              <a:t>last</a:t>
            </a:r>
            <a:r>
              <a:rPr lang="pt-BR" dirty="0" smtClean="0"/>
              <a:t> node </a:t>
            </a:r>
            <a:r>
              <a:rPr lang="pt-BR" dirty="0"/>
              <a:t>in </a:t>
            </a:r>
            <a:r>
              <a:rPr lang="pt-BR" dirty="0" smtClean="0"/>
              <a:t>post-</a:t>
            </a:r>
            <a:r>
              <a:rPr lang="pt-BR" dirty="0" err="1" smtClean="0"/>
              <a:t>order</a:t>
            </a:r>
            <a:r>
              <a:rPr lang="pt-BR" dirty="0" smtClean="0"/>
              <a:t> </a:t>
            </a:r>
            <a:r>
              <a:rPr lang="pt-BR" dirty="0" err="1" smtClean="0"/>
              <a:t>always</a:t>
            </a:r>
            <a:r>
              <a:rPr lang="pt-BR" dirty="0" smtClean="0"/>
              <a:t> </a:t>
            </a:r>
            <a:r>
              <a:rPr lang="pt-BR" dirty="0" err="1" smtClean="0"/>
              <a:t>the</a:t>
            </a:r>
            <a:r>
              <a:rPr lang="pt-BR" dirty="0" smtClean="0"/>
              <a:t> root.  </a:t>
            </a:r>
            <a:r>
              <a:rPr lang="pt-BR" dirty="0" err="1" smtClean="0"/>
              <a:t>We</a:t>
            </a:r>
            <a:r>
              <a:rPr lang="pt-BR" dirty="0" smtClean="0"/>
              <a:t> </a:t>
            </a:r>
            <a:r>
              <a:rPr lang="pt-BR" dirty="0" err="1"/>
              <a:t>can</a:t>
            </a:r>
            <a:r>
              <a:rPr lang="pt-BR" dirty="0"/>
              <a:t> break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tree</a:t>
            </a:r>
            <a:r>
              <a:rPr lang="pt-BR" dirty="0"/>
              <a:t> </a:t>
            </a:r>
            <a:r>
              <a:rPr lang="pt-BR" dirty="0" err="1" smtClean="0"/>
              <a:t>like</a:t>
            </a:r>
            <a:r>
              <a:rPr lang="pt-BR" dirty="0" smtClean="0"/>
              <a:t>: </a:t>
            </a:r>
          </a:p>
          <a:p>
            <a:r>
              <a:rPr lang="pt-BR" dirty="0"/>
              <a:t> </a:t>
            </a:r>
            <a:r>
              <a:rPr lang="pt-BR" dirty="0" smtClean="0"/>
              <a:t>                               </a:t>
            </a:r>
            <a:r>
              <a:rPr lang="mr-IN" dirty="0" smtClean="0"/>
              <a:t>3 </a:t>
            </a:r>
            <a:r>
              <a:rPr lang="en-US" dirty="0" smtClean="0"/>
              <a:t>               </a:t>
            </a:r>
            <a:r>
              <a:rPr lang="pt-BR" dirty="0" err="1"/>
              <a:t>inorder</a:t>
            </a:r>
            <a:r>
              <a:rPr lang="pt-BR" dirty="0"/>
              <a:t>:     {9}, {3}, {15, 20, 7</a:t>
            </a:r>
            <a:r>
              <a:rPr lang="pt-BR" dirty="0" smtClean="0"/>
              <a:t>} post-</a:t>
            </a:r>
            <a:r>
              <a:rPr lang="pt-BR" dirty="0" err="1" smtClean="0"/>
              <a:t>order</a:t>
            </a:r>
            <a:r>
              <a:rPr lang="pt-BR" dirty="0" smtClean="0"/>
              <a:t> : {</a:t>
            </a:r>
            <a:r>
              <a:rPr lang="fi-FI" dirty="0" smtClean="0"/>
              <a:t>9},{15,7,20},{3}</a:t>
            </a:r>
          </a:p>
          <a:p>
            <a:r>
              <a:rPr lang="fi-FI" dirty="0"/>
              <a:t> </a:t>
            </a:r>
            <a:r>
              <a:rPr lang="en-US" dirty="0" smtClean="0"/>
              <a:t>  in: {9}             </a:t>
            </a:r>
            <a:r>
              <a:rPr lang="mr-IN" dirty="0" smtClean="0"/>
              <a:t>/</a:t>
            </a:r>
            <a:r>
              <a:rPr lang="en-US" dirty="0" smtClean="0"/>
              <a:t>            </a:t>
            </a:r>
            <a:r>
              <a:rPr lang="mr-IN" dirty="0" smtClean="0"/>
              <a:t> </a:t>
            </a:r>
            <a:r>
              <a:rPr lang="mr-IN" dirty="0"/>
              <a:t>\ </a:t>
            </a:r>
            <a:r>
              <a:rPr lang="en-US" dirty="0" smtClean="0"/>
              <a:t>            in:{15}, {20}, {7}</a:t>
            </a:r>
          </a:p>
          <a:p>
            <a:r>
              <a:rPr lang="en-US" dirty="0"/>
              <a:t> </a:t>
            </a:r>
            <a:r>
              <a:rPr lang="en-US" dirty="0" smtClean="0"/>
              <a:t>post:{9}          </a:t>
            </a:r>
            <a:r>
              <a:rPr lang="mr-IN" dirty="0" smtClean="0"/>
              <a:t>9 </a:t>
            </a:r>
            <a:r>
              <a:rPr lang="en-US" dirty="0" smtClean="0"/>
              <a:t>               </a:t>
            </a:r>
            <a:r>
              <a:rPr lang="mr-IN" dirty="0" smtClean="0"/>
              <a:t>20</a:t>
            </a:r>
            <a:r>
              <a:rPr lang="en-US" dirty="0" smtClean="0"/>
              <a:t>        pre: </a:t>
            </a:r>
            <a:r>
              <a:rPr lang="pt-BR" dirty="0" smtClean="0"/>
              <a:t>{15}, {7}, {20}</a:t>
            </a:r>
            <a:endParaRPr lang="en-US" dirty="0" smtClean="0"/>
          </a:p>
          <a:p>
            <a:r>
              <a:rPr lang="en-US" dirty="0" smtClean="0"/>
              <a:t>                                       </a:t>
            </a:r>
            <a:r>
              <a:rPr lang="mr-IN" dirty="0" smtClean="0"/>
              <a:t>/ </a:t>
            </a:r>
            <a:r>
              <a:rPr lang="en-US" dirty="0" smtClean="0"/>
              <a:t>        </a:t>
            </a:r>
            <a:r>
              <a:rPr lang="mr-IN" dirty="0" smtClean="0"/>
              <a:t>\ </a:t>
            </a:r>
            <a:endParaRPr lang="en-US" dirty="0" smtClean="0"/>
          </a:p>
          <a:p>
            <a:r>
              <a:rPr lang="en-US" dirty="0" smtClean="0"/>
              <a:t>                in:{15}         </a:t>
            </a:r>
            <a:r>
              <a:rPr lang="mr-IN" dirty="0" smtClean="0"/>
              <a:t>15 </a:t>
            </a:r>
            <a:r>
              <a:rPr lang="en-US" dirty="0" smtClean="0"/>
              <a:t>        </a:t>
            </a:r>
            <a:r>
              <a:rPr lang="mr-IN" dirty="0" smtClean="0"/>
              <a:t>7</a:t>
            </a:r>
            <a:r>
              <a:rPr lang="en-US" dirty="0" smtClean="0"/>
              <a:t>       in:{7}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                post:{15}                             post:{7}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889" y="3695700"/>
            <a:ext cx="8775700" cy="316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5315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2889" y="280605"/>
            <a:ext cx="10515600" cy="4351338"/>
          </a:xfrm>
        </p:spPr>
        <p:txBody>
          <a:bodyPr/>
          <a:lstStyle/>
          <a:p>
            <a:r>
              <a:rPr lang="en-US" sz="2400" dirty="0">
                <a:solidFill>
                  <a:srgbClr val="FF0000"/>
                </a:solidFill>
              </a:rPr>
              <a:t>Stack implementation</a:t>
            </a:r>
          </a:p>
          <a:p>
            <a:r>
              <a:rPr lang="en-US" sz="2000" dirty="0" smtClean="0"/>
              <a:t>Relate questions: 173, 255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522889" y="1139485"/>
            <a:ext cx="1180279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333333"/>
                </a:solidFill>
                <a:latin typeface="Helvetica Neue" charset="0"/>
              </a:rPr>
              <a:t>Implement an iterator over a binary search tree (BST). </a:t>
            </a:r>
            <a:r>
              <a:rPr lang="en-US" dirty="0">
                <a:solidFill>
                  <a:srgbClr val="333333"/>
                </a:solidFill>
                <a:latin typeface="Helvetica Neue" charset="0"/>
              </a:rPr>
              <a:t>Your iterator will be initialized with the root node of a BST.</a:t>
            </a:r>
          </a:p>
          <a:p>
            <a:r>
              <a:rPr lang="en-US" dirty="0">
                <a:solidFill>
                  <a:srgbClr val="333333"/>
                </a:solidFill>
                <a:latin typeface="Helvetica Neue" charset="0"/>
              </a:rPr>
              <a:t>Calling next() will return the next smallest number in the BST.</a:t>
            </a:r>
            <a:endParaRPr lang="en-US" b="0" i="0" dirty="0">
              <a:solidFill>
                <a:srgbClr val="333333"/>
              </a:solidFill>
              <a:effectLst/>
              <a:latin typeface="Helvetica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22888" y="1807689"/>
            <a:ext cx="5976385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Use Stack to store directed left children from root</a:t>
            </a:r>
            <a:r>
              <a:rPr lang="en-US" dirty="0" smtClean="0"/>
              <a:t>. When </a:t>
            </a:r>
            <a:r>
              <a:rPr lang="en-US" dirty="0"/>
              <a:t>next() be called, I just pop one element and process its right child as new root. </a:t>
            </a:r>
            <a:r>
              <a:rPr lang="en-US" dirty="0" err="1"/>
              <a:t>e.g</a:t>
            </a:r>
            <a:r>
              <a:rPr lang="en-US" dirty="0"/>
              <a:t>:        </a:t>
            </a:r>
            <a:endParaRPr lang="en-US" dirty="0" smtClean="0"/>
          </a:p>
          <a:p>
            <a:r>
              <a:rPr lang="en-US" dirty="0"/>
              <a:t> </a:t>
            </a:r>
            <a:r>
              <a:rPr lang="en-US" dirty="0" smtClean="0"/>
              <a:t>                     5            </a:t>
            </a:r>
          </a:p>
          <a:p>
            <a:r>
              <a:rPr lang="en-US" dirty="0"/>
              <a:t> </a:t>
            </a:r>
            <a:r>
              <a:rPr lang="en-US" dirty="0" smtClean="0"/>
              <a:t>                    / </a:t>
            </a:r>
            <a:r>
              <a:rPr lang="en-US" dirty="0"/>
              <a:t>\           </a:t>
            </a:r>
            <a:endParaRPr lang="en-US" dirty="0" smtClean="0"/>
          </a:p>
          <a:p>
            <a:r>
              <a:rPr lang="en-US" dirty="0"/>
              <a:t> </a:t>
            </a:r>
            <a:r>
              <a:rPr lang="en-US" dirty="0" smtClean="0"/>
              <a:t>                   2   </a:t>
            </a:r>
            <a:r>
              <a:rPr lang="en-US" dirty="0"/>
              <a:t>7         </a:t>
            </a:r>
            <a:endParaRPr lang="en-US" dirty="0" smtClean="0"/>
          </a:p>
          <a:p>
            <a:r>
              <a:rPr lang="en-US" dirty="0"/>
              <a:t> </a:t>
            </a:r>
            <a:r>
              <a:rPr lang="en-US" dirty="0" smtClean="0"/>
              <a:t>                  </a:t>
            </a:r>
            <a:r>
              <a:rPr lang="en-US" dirty="0"/>
              <a:t>/ \ / \         </a:t>
            </a:r>
            <a:endParaRPr lang="en-US" dirty="0" smtClean="0"/>
          </a:p>
          <a:p>
            <a:r>
              <a:rPr lang="en-US" dirty="0"/>
              <a:t> </a:t>
            </a:r>
            <a:r>
              <a:rPr lang="en-US" dirty="0" smtClean="0"/>
              <a:t>              1  </a:t>
            </a:r>
            <a:r>
              <a:rPr lang="en-US" dirty="0"/>
              <a:t>3 6  </a:t>
            </a:r>
            <a:r>
              <a:rPr lang="en-US" dirty="0" smtClean="0"/>
              <a:t>13</a:t>
            </a:r>
          </a:p>
          <a:p>
            <a:r>
              <a:rPr lang="en-US" dirty="0" smtClean="0"/>
              <a:t>step1 </a:t>
            </a:r>
            <a:r>
              <a:rPr lang="en-US" dirty="0"/>
              <a:t>in </a:t>
            </a:r>
            <a:r>
              <a:rPr lang="en-US" dirty="0" err="1"/>
              <a:t>initilize</a:t>
            </a:r>
            <a:r>
              <a:rPr lang="en-US" dirty="0"/>
              <a:t>: push root and all the way to left in stack first, </a:t>
            </a:r>
            <a:r>
              <a:rPr lang="en-US" dirty="0" err="1"/>
              <a:t>st</a:t>
            </a:r>
            <a:r>
              <a:rPr lang="en-US" dirty="0"/>
              <a:t>= [5,2,1</a:t>
            </a:r>
            <a:r>
              <a:rPr lang="en-US" dirty="0" smtClean="0"/>
              <a:t>]</a:t>
            </a:r>
          </a:p>
          <a:p>
            <a:r>
              <a:rPr lang="en-US" dirty="0" smtClean="0"/>
              <a:t>when </a:t>
            </a:r>
            <a:r>
              <a:rPr lang="en-US" dirty="0"/>
              <a:t>calling next, pop </a:t>
            </a:r>
            <a:r>
              <a:rPr lang="en-US" dirty="0" err="1"/>
              <a:t>st</a:t>
            </a:r>
            <a:r>
              <a:rPr lang="en-US" dirty="0"/>
              <a:t>, </a:t>
            </a:r>
            <a:r>
              <a:rPr lang="en-US" dirty="0" err="1"/>
              <a:t>e.g</a:t>
            </a:r>
            <a:r>
              <a:rPr lang="en-US" dirty="0"/>
              <a:t>: top=1, push right of 1, </a:t>
            </a:r>
            <a:r>
              <a:rPr lang="en-US" dirty="0" err="1"/>
              <a:t>st</a:t>
            </a:r>
            <a:r>
              <a:rPr lang="en-US" dirty="0"/>
              <a:t>= [5,2], call next again, pop 2, </a:t>
            </a:r>
            <a:r>
              <a:rPr lang="en-US" dirty="0" err="1"/>
              <a:t>st</a:t>
            </a:r>
            <a:r>
              <a:rPr lang="en-US" dirty="0"/>
              <a:t>=[5,3]     </a:t>
            </a:r>
            <a:endParaRPr lang="en-US" dirty="0" smtClean="0"/>
          </a:p>
          <a:p>
            <a:r>
              <a:rPr lang="en-US" dirty="0" smtClean="0"/>
              <a:t>call </a:t>
            </a:r>
            <a:r>
              <a:rPr lang="en-US" dirty="0"/>
              <a:t>next again, pop 5, push [7, 6] </a:t>
            </a:r>
            <a:endParaRPr lang="en-US" dirty="0" smtClean="0"/>
          </a:p>
          <a:p>
            <a:r>
              <a:rPr lang="en-US" dirty="0" smtClean="0"/>
              <a:t>next </a:t>
            </a:r>
            <a:r>
              <a:rPr lang="en-US" dirty="0"/>
              <a:t>called, pop 6, </a:t>
            </a:r>
            <a:endParaRPr lang="en-US" dirty="0" smtClean="0"/>
          </a:p>
          <a:p>
            <a:r>
              <a:rPr lang="en-US" dirty="0" smtClean="0"/>
              <a:t>next </a:t>
            </a:r>
            <a:r>
              <a:rPr lang="en-US" dirty="0"/>
              <a:t>called, pop 7, push 9 ....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9789" y="1841702"/>
            <a:ext cx="5027994" cy="4376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4916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2889" y="280605"/>
            <a:ext cx="10515600" cy="4351338"/>
          </a:xfrm>
        </p:spPr>
        <p:txBody>
          <a:bodyPr/>
          <a:lstStyle/>
          <a:p>
            <a:r>
              <a:rPr lang="en-US" sz="2400" dirty="0">
                <a:solidFill>
                  <a:srgbClr val="FF0000"/>
                </a:solidFill>
              </a:rPr>
              <a:t>Stack implementation</a:t>
            </a:r>
          </a:p>
          <a:p>
            <a:r>
              <a:rPr lang="en-US" sz="2000" dirty="0" smtClean="0"/>
              <a:t>Relate questions: 173, 255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22889" y="1076908"/>
            <a:ext cx="11437817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333333"/>
                </a:solidFill>
                <a:latin typeface="Helvetica Neue" charset="0"/>
              </a:rPr>
              <a:t>Given an array of numbers, verify whether it is the correct preorder traversal sequence of a binary search tree.</a:t>
            </a:r>
          </a:p>
          <a:p>
            <a:r>
              <a:rPr lang="en-US" dirty="0">
                <a:solidFill>
                  <a:srgbClr val="333333"/>
                </a:solidFill>
                <a:latin typeface="Helvetica Neue" charset="0"/>
              </a:rPr>
              <a:t>You may assume each number in the sequence is unique.</a:t>
            </a:r>
          </a:p>
          <a:p>
            <a:r>
              <a:rPr lang="en-US" dirty="0">
                <a:solidFill>
                  <a:srgbClr val="333333"/>
                </a:solidFill>
                <a:latin typeface="Helvetica Neue" charset="0"/>
              </a:rPr>
              <a:t>Consider the following binary search tree: </a:t>
            </a:r>
            <a:r>
              <a:rPr lang="en-US" dirty="0" smtClean="0">
                <a:solidFill>
                  <a:srgbClr val="333333"/>
                </a:solidFill>
                <a:latin typeface="Helvetica Neue" charset="0"/>
              </a:rPr>
              <a:t>                   </a:t>
            </a:r>
            <a:r>
              <a:rPr lang="en-US" dirty="0" smtClean="0"/>
              <a:t>5 </a:t>
            </a:r>
          </a:p>
          <a:p>
            <a:r>
              <a:rPr lang="en-US" dirty="0" smtClean="0"/>
              <a:t>                                                                                                        / </a:t>
            </a:r>
            <a:r>
              <a:rPr lang="en-US" dirty="0"/>
              <a:t>\ </a:t>
            </a:r>
            <a:endParaRPr lang="en-US" dirty="0" smtClean="0"/>
          </a:p>
          <a:p>
            <a:r>
              <a:rPr lang="en-US" dirty="0" smtClean="0"/>
              <a:t> </a:t>
            </a:r>
            <a:r>
              <a:rPr lang="en-US" b="1" dirty="0"/>
              <a:t>Input:</a:t>
            </a:r>
            <a:r>
              <a:rPr lang="en-US" dirty="0"/>
              <a:t> [5,2,6,1,3] </a:t>
            </a:r>
            <a:r>
              <a:rPr lang="en-US" b="1" dirty="0"/>
              <a:t>Output:</a:t>
            </a:r>
            <a:r>
              <a:rPr lang="en-US" dirty="0"/>
              <a:t> </a:t>
            </a:r>
            <a:r>
              <a:rPr lang="en-US" dirty="0" smtClean="0"/>
              <a:t>false                                               2  6 </a:t>
            </a:r>
          </a:p>
          <a:p>
            <a:r>
              <a:rPr lang="en-US" dirty="0"/>
              <a:t> </a:t>
            </a:r>
            <a:r>
              <a:rPr lang="en-US" b="1" dirty="0"/>
              <a:t>Input:</a:t>
            </a:r>
            <a:r>
              <a:rPr lang="en-US" dirty="0"/>
              <a:t> [5,2,1,3,6] </a:t>
            </a:r>
            <a:r>
              <a:rPr lang="en-US" b="1" dirty="0"/>
              <a:t>Output:</a:t>
            </a:r>
            <a:r>
              <a:rPr lang="en-US" dirty="0"/>
              <a:t> </a:t>
            </a:r>
            <a:r>
              <a:rPr lang="en-US" dirty="0" smtClean="0"/>
              <a:t>true                                               / </a:t>
            </a:r>
            <a:r>
              <a:rPr lang="en-US" dirty="0"/>
              <a:t>\ </a:t>
            </a:r>
            <a:endParaRPr lang="en-US" dirty="0" smtClean="0"/>
          </a:p>
          <a:p>
            <a:r>
              <a:rPr lang="en-US" dirty="0"/>
              <a:t> </a:t>
            </a:r>
            <a:r>
              <a:rPr lang="en-US" dirty="0" smtClean="0"/>
              <a:t>                                                                                                    1  3</a:t>
            </a:r>
            <a:endParaRPr lang="en-US" b="1" dirty="0">
              <a:solidFill>
                <a:srgbClr val="333333"/>
              </a:solidFill>
              <a:latin typeface="Helvetica Neue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64123" y="3108233"/>
            <a:ext cx="6349218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e.g</a:t>
            </a:r>
            <a:r>
              <a:rPr lang="en-US" dirty="0"/>
              <a:t>:     </a:t>
            </a:r>
            <a:r>
              <a:rPr lang="en-US" dirty="0" smtClean="0"/>
              <a:t>                20           </a:t>
            </a:r>
          </a:p>
          <a:p>
            <a:r>
              <a:rPr lang="en-US" dirty="0"/>
              <a:t> </a:t>
            </a:r>
            <a:r>
              <a:rPr lang="en-US" dirty="0" smtClean="0"/>
              <a:t>                          </a:t>
            </a:r>
            <a:r>
              <a:rPr lang="en-US" dirty="0"/>
              <a:t>/  \           </a:t>
            </a:r>
            <a:endParaRPr lang="en-US" dirty="0" smtClean="0"/>
          </a:p>
          <a:p>
            <a:r>
              <a:rPr lang="en-US" dirty="0"/>
              <a:t> </a:t>
            </a:r>
            <a:r>
              <a:rPr lang="en-US" dirty="0" smtClean="0"/>
              <a:t>                       10  </a:t>
            </a:r>
            <a:r>
              <a:rPr lang="en-US" dirty="0"/>
              <a:t>30          </a:t>
            </a:r>
            <a:endParaRPr lang="en-US" dirty="0" smtClean="0"/>
          </a:p>
          <a:p>
            <a:r>
              <a:rPr lang="en-US" dirty="0"/>
              <a:t> </a:t>
            </a:r>
            <a:r>
              <a:rPr lang="en-US" dirty="0" smtClean="0"/>
              <a:t>                       / </a:t>
            </a:r>
            <a:r>
              <a:rPr lang="en-US" dirty="0"/>
              <a:t>\  / \        </a:t>
            </a:r>
            <a:endParaRPr lang="en-US" dirty="0" smtClean="0"/>
          </a:p>
          <a:p>
            <a:r>
              <a:rPr lang="en-US" dirty="0"/>
              <a:t> </a:t>
            </a:r>
            <a:r>
              <a:rPr lang="en-US" dirty="0" smtClean="0"/>
              <a:t>                    </a:t>
            </a:r>
            <a:r>
              <a:rPr lang="en-US" dirty="0"/>
              <a:t>5  15 25  35       </a:t>
            </a:r>
            <a:endParaRPr lang="en-US" dirty="0" smtClean="0"/>
          </a:p>
          <a:p>
            <a:r>
              <a:rPr lang="en-US" dirty="0"/>
              <a:t> </a:t>
            </a:r>
            <a:r>
              <a:rPr lang="en-US" dirty="0" smtClean="0"/>
              <a:t>                    </a:t>
            </a:r>
            <a:r>
              <a:rPr lang="en-US" dirty="0"/>
              <a:t>/ \        </a:t>
            </a:r>
            <a:r>
              <a:rPr lang="en-US" dirty="0" smtClean="0"/>
              <a:t>      </a:t>
            </a:r>
            <a:r>
              <a:rPr lang="en-US" dirty="0"/>
              <a:t>\       </a:t>
            </a:r>
            <a:endParaRPr lang="en-US" dirty="0" smtClean="0"/>
          </a:p>
          <a:p>
            <a:r>
              <a:rPr lang="en-US" dirty="0"/>
              <a:t> </a:t>
            </a:r>
            <a:r>
              <a:rPr lang="en-US" dirty="0" smtClean="0"/>
              <a:t>                   1   </a:t>
            </a:r>
            <a:r>
              <a:rPr lang="en-US" dirty="0"/>
              <a:t>7        </a:t>
            </a:r>
            <a:r>
              <a:rPr lang="en-US" dirty="0" smtClean="0"/>
              <a:t>    40       </a:t>
            </a:r>
          </a:p>
          <a:p>
            <a:r>
              <a:rPr lang="en-US" dirty="0" smtClean="0"/>
              <a:t>using </a:t>
            </a:r>
            <a:r>
              <a:rPr lang="en-US" dirty="0"/>
              <a:t>stack: the preorder is: 20-10-5-1-7-15-30-25-35-40       </a:t>
            </a:r>
            <a:r>
              <a:rPr lang="en-US" dirty="0" err="1"/>
              <a:t>st.push</a:t>
            </a:r>
            <a:r>
              <a:rPr lang="en-US" dirty="0"/>
              <a:t>(20), since 10&lt;20. keep push till: meet 7, </a:t>
            </a:r>
            <a:r>
              <a:rPr lang="en-US" dirty="0" err="1"/>
              <a:t>st</a:t>
            </a:r>
            <a:r>
              <a:rPr lang="en-US" dirty="0"/>
              <a:t>=[20, 10, 5, 1]       since 7 &gt;1, 5, pop, 1, 5, root=5, </a:t>
            </a:r>
            <a:r>
              <a:rPr lang="en-US" dirty="0" err="1"/>
              <a:t>st</a:t>
            </a:r>
            <a:r>
              <a:rPr lang="en-US" dirty="0"/>
              <a:t>=[20, 10, 7] however if next incoming value(parent right) &lt; root(parent left), return false;        since 15&gt;7, pop 7, 10, root= 10, push 15, </a:t>
            </a:r>
            <a:r>
              <a:rPr lang="en-US" dirty="0" err="1"/>
              <a:t>st</a:t>
            </a:r>
            <a:r>
              <a:rPr lang="en-US" dirty="0"/>
              <a:t>=[20, 15] ...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7022" y="2901184"/>
            <a:ext cx="5834978" cy="3830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1314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4258" y="550456"/>
            <a:ext cx="11025250" cy="578645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Preorder     </a:t>
            </a:r>
            <a:r>
              <a:rPr lang="en-US" sz="2000" b="1" dirty="0" smtClean="0">
                <a:solidFill>
                  <a:srgbClr val="FF0000"/>
                </a:solidFill>
              </a:rPr>
              <a:t>root -&gt;left -&gt;right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                                                                                          F-B-A-D-C-E-G-I-H</a:t>
            </a:r>
          </a:p>
          <a:p>
            <a:r>
              <a:rPr lang="en-US" dirty="0" err="1" smtClean="0"/>
              <a:t>Inorder</a:t>
            </a:r>
            <a:r>
              <a:rPr lang="en-US" dirty="0" smtClean="0"/>
              <a:t>     </a:t>
            </a:r>
            <a:r>
              <a:rPr lang="en-US" sz="2000" b="1" dirty="0" smtClean="0">
                <a:solidFill>
                  <a:srgbClr val="FF0000"/>
                </a:solidFill>
              </a:rPr>
              <a:t>left-&gt; root -&gt;right</a:t>
            </a:r>
            <a:endParaRPr lang="en-US" sz="2000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                                                                                          A-B-C-D-E-F-G-H-I</a:t>
            </a:r>
          </a:p>
          <a:p>
            <a:r>
              <a:rPr lang="en-US" dirty="0" smtClean="0"/>
              <a:t>Post order  </a:t>
            </a:r>
            <a:r>
              <a:rPr lang="en-US" sz="2000" b="1" dirty="0" smtClean="0">
                <a:solidFill>
                  <a:srgbClr val="FF0000"/>
                </a:solidFill>
              </a:rPr>
              <a:t>left  -&gt;right-&gt;root</a:t>
            </a:r>
            <a:endParaRPr lang="en-US" sz="2000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/>
              <a:t> </a:t>
            </a:r>
            <a:r>
              <a:rPr lang="en-US" dirty="0" smtClean="0"/>
              <a:t>                                                                                          A-C-E-D-B-H-I-G-F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1348" y="550456"/>
            <a:ext cx="2151798" cy="1837994"/>
          </a:xfrm>
          <a:prstGeom prst="rect">
            <a:avLst/>
          </a:prstGeom>
        </p:spPr>
      </p:pic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7546283"/>
              </p:ext>
            </p:extLst>
          </p:nvPr>
        </p:nvGraphicFramePr>
        <p:xfrm>
          <a:off x="524740" y="978148"/>
          <a:ext cx="2873828" cy="1463040"/>
        </p:xfrm>
        <a:graphic>
          <a:graphicData uri="http://schemas.openxmlformats.org/drawingml/2006/table">
            <a:tbl>
              <a:tblPr/>
              <a:tblGrid>
                <a:gridCol w="279400"/>
                <a:gridCol w="2594428"/>
              </a:tblGrid>
              <a:tr h="0">
                <a:tc>
                  <a:txBody>
                    <a:bodyPr/>
                    <a:lstStyle/>
                    <a:p>
                      <a:pPr fontAlgn="t"/>
                      <a:endParaRPr lang="en-US" dirty="0">
                        <a:solidFill>
                          <a:srgbClr val="24292E"/>
                        </a:solidFill>
                        <a:effectLst/>
                        <a:latin typeface="SFMono-Regular" charset="0"/>
                      </a:endParaRPr>
                    </a:p>
                  </a:txBody>
                  <a:tcPr marL="127000" marR="127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rgbClr val="D73A49"/>
                          </a:solidFill>
                          <a:effectLst/>
                          <a:latin typeface="SFMono-Regular" charset="0"/>
                        </a:rPr>
                        <a:t>if</a:t>
                      </a:r>
                      <a:r>
                        <a:rPr lang="en-US" dirty="0" smtClean="0">
                          <a:solidFill>
                            <a:srgbClr val="24292E"/>
                          </a:solidFill>
                          <a:effectLst/>
                          <a:latin typeface="SFMono-Regular" charset="0"/>
                        </a:rPr>
                        <a:t>(</a:t>
                      </a:r>
                      <a:r>
                        <a:rPr lang="en-US" dirty="0" smtClean="0">
                          <a:solidFill>
                            <a:srgbClr val="D73A49"/>
                          </a:solidFill>
                          <a:effectLst/>
                          <a:latin typeface="SFMono-Regular" charset="0"/>
                        </a:rPr>
                        <a:t>!</a:t>
                      </a:r>
                      <a:r>
                        <a:rPr lang="en-US" dirty="0" smtClean="0">
                          <a:solidFill>
                            <a:srgbClr val="24292E"/>
                          </a:solidFill>
                          <a:effectLst/>
                          <a:latin typeface="SFMono-Regular" charset="0"/>
                        </a:rPr>
                        <a:t>root) </a:t>
                      </a:r>
                      <a:r>
                        <a:rPr lang="en-US" dirty="0" smtClean="0">
                          <a:solidFill>
                            <a:srgbClr val="D73A49"/>
                          </a:solidFill>
                          <a:effectLst/>
                          <a:latin typeface="SFMono-Regular" charset="0"/>
                        </a:rPr>
                        <a:t>return</a:t>
                      </a:r>
                      <a:r>
                        <a:rPr lang="en-US" dirty="0" smtClean="0">
                          <a:solidFill>
                            <a:srgbClr val="24292E"/>
                          </a:solidFill>
                          <a:effectLst/>
                          <a:latin typeface="SFMono-Regular" charset="0"/>
                        </a:rPr>
                        <a:t>;</a:t>
                      </a:r>
                    </a:p>
                  </a:txBody>
                  <a:tcPr>
                    <a:lnL>
                      <a:noFill/>
                    </a:ln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r" fontAlgn="t"/>
                      <a:endParaRPr lang="en-US">
                        <a:effectLst/>
                        <a:latin typeface="SFMono-Regular" charset="0"/>
                      </a:endParaRPr>
                    </a:p>
                  </a:txBody>
                  <a:tcPr marL="127000" marR="127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dirty="0" smtClean="0">
                          <a:solidFill>
                            <a:srgbClr val="24292E"/>
                          </a:solidFill>
                          <a:effectLst/>
                          <a:latin typeface="SFMono-Regular" charset="0"/>
                        </a:rPr>
                        <a:t>//</a:t>
                      </a:r>
                      <a:r>
                        <a:rPr lang="en-US" baseline="0" dirty="0" smtClean="0">
                          <a:solidFill>
                            <a:srgbClr val="24292E"/>
                          </a:solidFill>
                          <a:effectLst/>
                          <a:latin typeface="SFMono-Regular" charset="0"/>
                        </a:rPr>
                        <a:t> handle root </a:t>
                      </a:r>
                      <a:endParaRPr lang="en-US" dirty="0">
                        <a:solidFill>
                          <a:srgbClr val="24292E"/>
                        </a:solidFill>
                        <a:effectLst/>
                        <a:latin typeface="SFMono-Regular" charset="0"/>
                      </a:endParaRPr>
                    </a:p>
                  </a:txBody>
                  <a:tcPr marL="127000" marR="127000">
                    <a:lnL>
                      <a:noFill/>
                    </a:lnL>
                    <a:lnR>
                      <a:noFill/>
                    </a:lnR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r" fontAlgn="t"/>
                      <a:endParaRPr lang="en-US">
                        <a:effectLst/>
                        <a:latin typeface="SFMono-Regular" charset="0"/>
                      </a:endParaRPr>
                    </a:p>
                  </a:txBody>
                  <a:tcPr marL="127000" marR="127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dirty="0" smtClean="0">
                          <a:solidFill>
                            <a:srgbClr val="6F42C1"/>
                          </a:solidFill>
                          <a:effectLst/>
                          <a:latin typeface="SFMono-Regular" charset="0"/>
                        </a:rPr>
                        <a:t>preorder</a:t>
                      </a:r>
                      <a:r>
                        <a:rPr lang="en-US" dirty="0" smtClean="0">
                          <a:solidFill>
                            <a:srgbClr val="24292E"/>
                          </a:solidFill>
                          <a:effectLst/>
                          <a:latin typeface="SFMono-Regular" charset="0"/>
                        </a:rPr>
                        <a:t>(</a:t>
                      </a:r>
                      <a:r>
                        <a:rPr lang="en-US" dirty="0" err="1" smtClean="0">
                          <a:solidFill>
                            <a:srgbClr val="24292E"/>
                          </a:solidFill>
                          <a:effectLst/>
                          <a:latin typeface="SFMono-Regular" charset="0"/>
                        </a:rPr>
                        <a:t>root.</a:t>
                      </a:r>
                      <a:r>
                        <a:rPr lang="en-US" dirty="0" err="1" smtClean="0">
                          <a:solidFill>
                            <a:srgbClr val="005CC5"/>
                          </a:solidFill>
                          <a:effectLst/>
                          <a:latin typeface="SFMono-Regular" charset="0"/>
                        </a:rPr>
                        <a:t>left</a:t>
                      </a:r>
                      <a:r>
                        <a:rPr lang="en-US" dirty="0">
                          <a:solidFill>
                            <a:srgbClr val="24292E"/>
                          </a:solidFill>
                          <a:effectLst/>
                          <a:latin typeface="SFMono-Regular" charset="0"/>
                        </a:rPr>
                        <a:t>);</a:t>
                      </a:r>
                    </a:p>
                  </a:txBody>
                  <a:tcPr marL="127000" marR="127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r" fontAlgn="t"/>
                      <a:endParaRPr lang="en-US">
                        <a:effectLst/>
                        <a:latin typeface="SFMono-Regular" charset="0"/>
                      </a:endParaRPr>
                    </a:p>
                  </a:txBody>
                  <a:tcPr marL="127000" marR="127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dirty="0" smtClean="0">
                          <a:solidFill>
                            <a:srgbClr val="6F42C1"/>
                          </a:solidFill>
                          <a:effectLst/>
                          <a:latin typeface="SFMono-Regular" charset="0"/>
                        </a:rPr>
                        <a:t>preorder</a:t>
                      </a:r>
                      <a:r>
                        <a:rPr lang="en-US" dirty="0" smtClean="0">
                          <a:solidFill>
                            <a:srgbClr val="24292E"/>
                          </a:solidFill>
                          <a:effectLst/>
                          <a:latin typeface="SFMono-Regular" charset="0"/>
                        </a:rPr>
                        <a:t>(</a:t>
                      </a:r>
                      <a:r>
                        <a:rPr lang="en-US" dirty="0" err="1" smtClean="0">
                          <a:solidFill>
                            <a:srgbClr val="24292E"/>
                          </a:solidFill>
                          <a:effectLst/>
                          <a:latin typeface="SFMono-Regular" charset="0"/>
                        </a:rPr>
                        <a:t>node.</a:t>
                      </a:r>
                      <a:r>
                        <a:rPr lang="en-US" dirty="0" err="1" smtClean="0">
                          <a:solidFill>
                            <a:srgbClr val="005CC5"/>
                          </a:solidFill>
                          <a:effectLst/>
                          <a:latin typeface="SFMono-Regular" charset="0"/>
                        </a:rPr>
                        <a:t>right</a:t>
                      </a:r>
                      <a:r>
                        <a:rPr lang="en-US" dirty="0">
                          <a:solidFill>
                            <a:srgbClr val="24292E"/>
                          </a:solidFill>
                          <a:effectLst/>
                          <a:latin typeface="SFMono-Regular" charset="0"/>
                        </a:rPr>
                        <a:t>);</a:t>
                      </a:r>
                    </a:p>
                  </a:txBody>
                  <a:tcPr marL="127000" marR="127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8590568"/>
              </p:ext>
            </p:extLst>
          </p:nvPr>
        </p:nvGraphicFramePr>
        <p:xfrm>
          <a:off x="37604" y="2911872"/>
          <a:ext cx="3848100" cy="1097280"/>
        </p:xfrm>
        <a:graphic>
          <a:graphicData uri="http://schemas.openxmlformats.org/drawingml/2006/table">
            <a:tbl>
              <a:tblPr/>
              <a:tblGrid>
                <a:gridCol w="635000"/>
                <a:gridCol w="3213100"/>
              </a:tblGrid>
              <a:tr h="326074">
                <a:tc>
                  <a:txBody>
                    <a:bodyPr/>
                    <a:lstStyle/>
                    <a:p>
                      <a:pPr fontAlgn="t"/>
                      <a:endParaRPr lang="en-US" dirty="0">
                        <a:solidFill>
                          <a:srgbClr val="24292E"/>
                        </a:solidFill>
                        <a:effectLst/>
                        <a:latin typeface="SFMono-Regular" charset="0"/>
                      </a:endParaRPr>
                    </a:p>
                  </a:txBody>
                  <a:tcPr marL="127000" marR="127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 smtClean="0">
                          <a:solidFill>
                            <a:srgbClr val="6F42C1"/>
                          </a:solidFill>
                          <a:effectLst/>
                          <a:latin typeface="SFMono-Regular" charset="0"/>
                        </a:rPr>
                        <a:t>inorder</a:t>
                      </a:r>
                      <a:r>
                        <a:rPr lang="en-US" dirty="0" smtClean="0">
                          <a:solidFill>
                            <a:srgbClr val="24292E"/>
                          </a:solidFill>
                          <a:effectLst/>
                          <a:latin typeface="SFMono-Regular" charset="0"/>
                        </a:rPr>
                        <a:t>(</a:t>
                      </a:r>
                      <a:r>
                        <a:rPr lang="en-US" dirty="0" err="1" smtClean="0">
                          <a:solidFill>
                            <a:srgbClr val="24292E"/>
                          </a:solidFill>
                          <a:effectLst/>
                          <a:latin typeface="SFMono-Regular" charset="0"/>
                        </a:rPr>
                        <a:t>root.</a:t>
                      </a:r>
                      <a:r>
                        <a:rPr lang="en-US" dirty="0" err="1" smtClean="0">
                          <a:solidFill>
                            <a:srgbClr val="005CC5"/>
                          </a:solidFill>
                          <a:effectLst/>
                          <a:latin typeface="SFMono-Regular" charset="0"/>
                        </a:rPr>
                        <a:t>left</a:t>
                      </a:r>
                      <a:r>
                        <a:rPr lang="en-US" dirty="0" smtClean="0">
                          <a:solidFill>
                            <a:srgbClr val="24292E"/>
                          </a:solidFill>
                          <a:effectLst/>
                          <a:latin typeface="SFMono-Regular" charset="0"/>
                        </a:rPr>
                        <a:t>);</a:t>
                      </a:r>
                    </a:p>
                  </a:txBody>
                  <a:tcPr>
                    <a:lnL>
                      <a:noFill/>
                    </a:ln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r" fontAlgn="t"/>
                      <a:endParaRPr lang="en-US">
                        <a:effectLst/>
                        <a:latin typeface="SFMono-Regular" charset="0"/>
                      </a:endParaRPr>
                    </a:p>
                  </a:txBody>
                  <a:tcPr marL="127000" marR="127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dirty="0" smtClean="0">
                          <a:solidFill>
                            <a:srgbClr val="24292E"/>
                          </a:solidFill>
                          <a:effectLst/>
                          <a:latin typeface="SFMono-Regular" charset="0"/>
                        </a:rPr>
                        <a:t>//</a:t>
                      </a:r>
                      <a:r>
                        <a:rPr lang="en-US" baseline="0" dirty="0" smtClean="0">
                          <a:solidFill>
                            <a:srgbClr val="24292E"/>
                          </a:solidFill>
                          <a:effectLst/>
                          <a:latin typeface="SFMono-Regular" charset="0"/>
                        </a:rPr>
                        <a:t> handle root</a:t>
                      </a:r>
                      <a:endParaRPr lang="en-US" dirty="0">
                        <a:solidFill>
                          <a:srgbClr val="24292E"/>
                        </a:solidFill>
                        <a:effectLst/>
                        <a:latin typeface="SFMono-Regular" charset="0"/>
                      </a:endParaRPr>
                    </a:p>
                  </a:txBody>
                  <a:tcPr marL="127000" marR="127000">
                    <a:lnL>
                      <a:noFill/>
                    </a:lnL>
                    <a:lnR>
                      <a:noFill/>
                    </a:lnR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r" fontAlgn="t"/>
                      <a:endParaRPr lang="en-US" dirty="0">
                        <a:effectLst/>
                        <a:latin typeface="SFMono-Regular" charset="0"/>
                      </a:endParaRPr>
                    </a:p>
                  </a:txBody>
                  <a:tcPr marL="127000" marR="127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dirty="0" err="1" smtClean="0">
                          <a:solidFill>
                            <a:srgbClr val="6F42C1"/>
                          </a:solidFill>
                          <a:effectLst/>
                          <a:latin typeface="SFMono-Regular" charset="0"/>
                        </a:rPr>
                        <a:t>inorder</a:t>
                      </a:r>
                      <a:r>
                        <a:rPr lang="en-US" dirty="0" smtClean="0">
                          <a:solidFill>
                            <a:srgbClr val="24292E"/>
                          </a:solidFill>
                          <a:effectLst/>
                          <a:latin typeface="SFMono-Regular" charset="0"/>
                        </a:rPr>
                        <a:t>(</a:t>
                      </a:r>
                      <a:r>
                        <a:rPr lang="en-US" dirty="0" err="1" smtClean="0">
                          <a:solidFill>
                            <a:srgbClr val="24292E"/>
                          </a:solidFill>
                          <a:effectLst/>
                          <a:latin typeface="SFMono-Regular" charset="0"/>
                        </a:rPr>
                        <a:t>root.</a:t>
                      </a:r>
                      <a:r>
                        <a:rPr lang="en-US" dirty="0" err="1" smtClean="0">
                          <a:solidFill>
                            <a:srgbClr val="005CC5"/>
                          </a:solidFill>
                          <a:effectLst/>
                          <a:latin typeface="SFMono-Regular" charset="0"/>
                        </a:rPr>
                        <a:t>right</a:t>
                      </a:r>
                      <a:r>
                        <a:rPr lang="en-US" dirty="0">
                          <a:solidFill>
                            <a:srgbClr val="24292E"/>
                          </a:solidFill>
                          <a:effectLst/>
                          <a:latin typeface="SFMono-Regular" charset="0"/>
                        </a:rPr>
                        <a:t>);</a:t>
                      </a:r>
                    </a:p>
                  </a:txBody>
                  <a:tcPr marL="127000" marR="127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1347" y="2484179"/>
            <a:ext cx="2213541" cy="173454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3088" y="4363692"/>
            <a:ext cx="2090057" cy="1785257"/>
          </a:xfrm>
          <a:prstGeom prst="rect">
            <a:avLst/>
          </a:prstGeom>
        </p:spPr>
      </p:pic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1639352"/>
              </p:ext>
            </p:extLst>
          </p:nvPr>
        </p:nvGraphicFramePr>
        <p:xfrm>
          <a:off x="414258" y="4845596"/>
          <a:ext cx="3848100" cy="1097280"/>
        </p:xfrm>
        <a:graphic>
          <a:graphicData uri="http://schemas.openxmlformats.org/drawingml/2006/table">
            <a:tbl>
              <a:tblPr/>
              <a:tblGrid>
                <a:gridCol w="279400"/>
                <a:gridCol w="3568700"/>
              </a:tblGrid>
              <a:tr h="0">
                <a:tc>
                  <a:txBody>
                    <a:bodyPr/>
                    <a:lstStyle/>
                    <a:p>
                      <a:pPr fontAlgn="t"/>
                      <a:endParaRPr lang="en-US" dirty="0">
                        <a:solidFill>
                          <a:srgbClr val="24292E"/>
                        </a:solidFill>
                        <a:effectLst/>
                        <a:latin typeface="SFMono-Regular" charset="0"/>
                      </a:endParaRPr>
                    </a:p>
                  </a:txBody>
                  <a:tcPr marL="127000" marR="127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 smtClean="0">
                          <a:solidFill>
                            <a:srgbClr val="6F42C1"/>
                          </a:solidFill>
                          <a:effectLst/>
                          <a:latin typeface="SFMono-Regular" charset="0"/>
                        </a:rPr>
                        <a:t>postorder</a:t>
                      </a:r>
                      <a:r>
                        <a:rPr lang="en-US" dirty="0" smtClean="0">
                          <a:solidFill>
                            <a:srgbClr val="24292E"/>
                          </a:solidFill>
                          <a:effectLst/>
                          <a:latin typeface="SFMono-Regular" charset="0"/>
                        </a:rPr>
                        <a:t>(</a:t>
                      </a:r>
                      <a:r>
                        <a:rPr lang="en-US" dirty="0" err="1" smtClean="0">
                          <a:solidFill>
                            <a:srgbClr val="24292E"/>
                          </a:solidFill>
                          <a:effectLst/>
                          <a:latin typeface="SFMono-Regular" charset="0"/>
                        </a:rPr>
                        <a:t>root.</a:t>
                      </a:r>
                      <a:r>
                        <a:rPr lang="en-US" dirty="0" err="1" smtClean="0">
                          <a:solidFill>
                            <a:srgbClr val="005CC5"/>
                          </a:solidFill>
                          <a:effectLst/>
                          <a:latin typeface="SFMono-Regular" charset="0"/>
                        </a:rPr>
                        <a:t>left</a:t>
                      </a:r>
                      <a:r>
                        <a:rPr lang="en-US" dirty="0" smtClean="0">
                          <a:solidFill>
                            <a:srgbClr val="24292E"/>
                          </a:solidFill>
                          <a:effectLst/>
                          <a:latin typeface="SFMono-Regular" charset="0"/>
                        </a:rPr>
                        <a:t>);</a:t>
                      </a:r>
                    </a:p>
                  </a:txBody>
                  <a:tcPr>
                    <a:lnL>
                      <a:noFill/>
                    </a:ln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r" fontAlgn="t"/>
                      <a:endParaRPr lang="en-US">
                        <a:effectLst/>
                        <a:latin typeface="SFMono-Regular" charset="0"/>
                      </a:endParaRPr>
                    </a:p>
                  </a:txBody>
                  <a:tcPr marL="127000" marR="127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dirty="0" err="1" smtClean="0">
                          <a:solidFill>
                            <a:srgbClr val="6F42C1"/>
                          </a:solidFill>
                          <a:effectLst/>
                          <a:latin typeface="SFMono-Regular" charset="0"/>
                        </a:rPr>
                        <a:t>postorder</a:t>
                      </a:r>
                      <a:r>
                        <a:rPr lang="en-US" dirty="0" smtClean="0">
                          <a:solidFill>
                            <a:srgbClr val="24292E"/>
                          </a:solidFill>
                          <a:effectLst/>
                          <a:latin typeface="SFMono-Regular" charset="0"/>
                        </a:rPr>
                        <a:t>(</a:t>
                      </a:r>
                      <a:r>
                        <a:rPr lang="en-US" dirty="0" err="1" smtClean="0">
                          <a:solidFill>
                            <a:srgbClr val="24292E"/>
                          </a:solidFill>
                          <a:effectLst/>
                          <a:latin typeface="SFMono-Regular" charset="0"/>
                        </a:rPr>
                        <a:t>root.</a:t>
                      </a:r>
                      <a:r>
                        <a:rPr lang="en-US" dirty="0" err="1" smtClean="0">
                          <a:solidFill>
                            <a:srgbClr val="005CC5"/>
                          </a:solidFill>
                          <a:effectLst/>
                          <a:latin typeface="SFMono-Regular" charset="0"/>
                        </a:rPr>
                        <a:t>right</a:t>
                      </a:r>
                      <a:r>
                        <a:rPr lang="en-US" dirty="0">
                          <a:solidFill>
                            <a:srgbClr val="24292E"/>
                          </a:solidFill>
                          <a:effectLst/>
                          <a:latin typeface="SFMono-Regular" charset="0"/>
                        </a:rPr>
                        <a:t>);</a:t>
                      </a:r>
                    </a:p>
                  </a:txBody>
                  <a:tcPr marL="127000" marR="127000">
                    <a:lnL>
                      <a:noFill/>
                    </a:lnL>
                    <a:lnR>
                      <a:noFill/>
                    </a:lnR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r" fontAlgn="t"/>
                      <a:endParaRPr lang="en-US">
                        <a:effectLst/>
                        <a:latin typeface="SFMono-Regular" charset="0"/>
                      </a:endParaRPr>
                    </a:p>
                  </a:txBody>
                  <a:tcPr marL="127000" marR="127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dirty="0" smtClean="0">
                          <a:solidFill>
                            <a:srgbClr val="24292E"/>
                          </a:solidFill>
                          <a:effectLst/>
                          <a:latin typeface="SFMono-Regular" charset="0"/>
                        </a:rPr>
                        <a:t>//</a:t>
                      </a:r>
                      <a:r>
                        <a:rPr lang="en-US" baseline="0" dirty="0" smtClean="0">
                          <a:solidFill>
                            <a:srgbClr val="24292E"/>
                          </a:solidFill>
                          <a:effectLst/>
                          <a:latin typeface="SFMono-Regular" charset="0"/>
                        </a:rPr>
                        <a:t> handle root</a:t>
                      </a:r>
                      <a:endParaRPr lang="en-US" dirty="0">
                        <a:solidFill>
                          <a:srgbClr val="24292E"/>
                        </a:solidFill>
                        <a:effectLst/>
                        <a:latin typeface="SFMono-Regular" charset="0"/>
                      </a:endParaRPr>
                    </a:p>
                  </a:txBody>
                  <a:tcPr marL="127000" marR="127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87580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2889" y="280605"/>
            <a:ext cx="10515600" cy="4351338"/>
          </a:xfrm>
        </p:spPr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Interesting questions</a:t>
            </a:r>
            <a:r>
              <a:rPr lang="en-US" dirty="0" smtClean="0"/>
              <a:t>:</a:t>
            </a:r>
          </a:p>
          <a:p>
            <a:r>
              <a:rPr lang="en-US" dirty="0" smtClean="0"/>
              <a:t>437 Path Sum III</a:t>
            </a:r>
          </a:p>
          <a:p>
            <a:r>
              <a:rPr lang="en-US" dirty="0" smtClean="0"/>
              <a:t>669 Trim a BST</a:t>
            </a:r>
          </a:p>
          <a:p>
            <a:r>
              <a:rPr lang="en-US" dirty="0" smtClean="0"/>
              <a:t>776 split </a:t>
            </a:r>
            <a:r>
              <a:rPr lang="en-US" dirty="0"/>
              <a:t>B</a:t>
            </a:r>
            <a:r>
              <a:rPr lang="en-US" dirty="0" smtClean="0"/>
              <a:t>ST</a:t>
            </a:r>
          </a:p>
          <a:p>
            <a:r>
              <a:rPr lang="en-US" dirty="0" smtClean="0"/>
              <a:t>545 Boundary of a binary tree</a:t>
            </a:r>
          </a:p>
          <a:p>
            <a:r>
              <a:rPr lang="en-US" dirty="0" smtClean="0"/>
              <a:t>742 closest leaf in a binary tree</a:t>
            </a:r>
          </a:p>
          <a:p>
            <a:r>
              <a:rPr lang="en-US" dirty="0" smtClean="0"/>
              <a:t>285 </a:t>
            </a:r>
            <a:r>
              <a:rPr lang="en-US" dirty="0" err="1" smtClean="0"/>
              <a:t>inorder</a:t>
            </a:r>
            <a:r>
              <a:rPr lang="en-US" dirty="0" smtClean="0"/>
              <a:t> successor </a:t>
            </a:r>
            <a:r>
              <a:rPr lang="en-US" smtClean="0"/>
              <a:t>in BST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05627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6319" y="554965"/>
            <a:ext cx="10515600" cy="5798334"/>
          </a:xfrm>
        </p:spPr>
        <p:txBody>
          <a:bodyPr/>
          <a:lstStyle/>
          <a:p>
            <a:r>
              <a:rPr lang="en-US" dirty="0" smtClean="0"/>
              <a:t>level order</a:t>
            </a:r>
          </a:p>
          <a:p>
            <a:r>
              <a:rPr lang="en-US" sz="2000" dirty="0" smtClean="0"/>
              <a:t>template</a:t>
            </a:r>
            <a:endParaRPr lang="en-US" sz="2000" dirty="0"/>
          </a:p>
          <a:p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769423" y="200693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336" y="1524557"/>
            <a:ext cx="5647733" cy="4675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3371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6319" y="554965"/>
            <a:ext cx="10515600" cy="5798334"/>
          </a:xfrm>
        </p:spPr>
        <p:txBody>
          <a:bodyPr/>
          <a:lstStyle/>
          <a:p>
            <a:r>
              <a:rPr lang="en-US" dirty="0" smtClean="0"/>
              <a:t>Compare two trees or two branches</a:t>
            </a:r>
          </a:p>
          <a:p>
            <a:r>
              <a:rPr lang="en-US" sz="2000" dirty="0" smtClean="0"/>
              <a:t>Related questions: 100, 101, 111, 104, 110, 222</a:t>
            </a:r>
          </a:p>
          <a:p>
            <a:r>
              <a:rPr lang="en-US" sz="2000" b="1" dirty="0" smtClean="0"/>
              <a:t>Template</a:t>
            </a:r>
            <a:r>
              <a:rPr lang="en-US" sz="2000" dirty="0" smtClean="0"/>
              <a:t>: </a:t>
            </a:r>
          </a:p>
          <a:p>
            <a:r>
              <a:rPr lang="en-US" sz="2000" dirty="0" smtClean="0"/>
              <a:t>  if(!root or !root1 &amp;&amp; !root2)  return </a:t>
            </a:r>
            <a:r>
              <a:rPr lang="mr-IN" sz="2000" dirty="0" smtClean="0"/>
              <a:t>…</a:t>
            </a:r>
            <a:r>
              <a:rPr lang="en-US" sz="2000" dirty="0" smtClean="0"/>
              <a:t>;</a:t>
            </a:r>
          </a:p>
          <a:p>
            <a:r>
              <a:rPr lang="en-US" sz="2000" dirty="0" smtClean="0"/>
              <a:t>  if(!</a:t>
            </a:r>
            <a:r>
              <a:rPr lang="en-US" sz="2000" dirty="0" err="1" smtClean="0"/>
              <a:t>root.left</a:t>
            </a:r>
            <a:r>
              <a:rPr lang="en-US" sz="2000" dirty="0" smtClean="0"/>
              <a:t> or !root1)  return </a:t>
            </a:r>
            <a:r>
              <a:rPr lang="mr-IN" sz="2000" dirty="0" smtClean="0"/>
              <a:t>…</a:t>
            </a:r>
            <a:r>
              <a:rPr lang="en-US" sz="2000" dirty="0" smtClean="0"/>
              <a:t>;</a:t>
            </a:r>
          </a:p>
          <a:p>
            <a:r>
              <a:rPr lang="en-US" sz="2000" dirty="0" smtClean="0"/>
              <a:t>  if(!</a:t>
            </a:r>
            <a:r>
              <a:rPr lang="en-US" sz="2000" dirty="0" err="1" smtClean="0"/>
              <a:t>root.right</a:t>
            </a:r>
            <a:r>
              <a:rPr lang="en-US" sz="2000" dirty="0" smtClean="0"/>
              <a:t> or !root2)  return </a:t>
            </a:r>
            <a:r>
              <a:rPr lang="mr-IN" sz="2000" dirty="0" smtClean="0"/>
              <a:t>…</a:t>
            </a:r>
            <a:r>
              <a:rPr lang="en-US" sz="2000" dirty="0" smtClean="0"/>
              <a:t>;</a:t>
            </a:r>
          </a:p>
          <a:p>
            <a:r>
              <a:rPr lang="en-US" sz="2000" dirty="0" smtClean="0"/>
              <a:t>  return </a:t>
            </a:r>
            <a:r>
              <a:rPr lang="en-US" sz="2000" dirty="0" err="1" smtClean="0"/>
              <a:t>dfs</a:t>
            </a:r>
            <a:r>
              <a:rPr lang="en-US" sz="2000" dirty="0" smtClean="0"/>
              <a:t>(</a:t>
            </a:r>
            <a:r>
              <a:rPr lang="en-US" sz="2000" dirty="0" err="1" smtClean="0"/>
              <a:t>root.left</a:t>
            </a:r>
            <a:r>
              <a:rPr lang="en-US" sz="2000" dirty="0" smtClean="0"/>
              <a:t> or root1) operator </a:t>
            </a:r>
            <a:r>
              <a:rPr lang="en-US" sz="2000" dirty="0" err="1" smtClean="0"/>
              <a:t>dfs</a:t>
            </a:r>
            <a:r>
              <a:rPr lang="en-US" sz="2000" dirty="0" smtClean="0"/>
              <a:t>(</a:t>
            </a:r>
            <a:r>
              <a:rPr lang="en-US" sz="2000" dirty="0" err="1" smtClean="0"/>
              <a:t>root.right</a:t>
            </a:r>
            <a:r>
              <a:rPr lang="en-US" sz="2000" dirty="0" smtClean="0"/>
              <a:t> or root2) ;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445476" y="3640407"/>
            <a:ext cx="85015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>
                <a:solidFill>
                  <a:srgbClr val="333333"/>
                </a:solidFill>
                <a:latin typeface="Helvetica Neue" charset="0"/>
              </a:rPr>
              <a:t>e.g</a:t>
            </a:r>
            <a:r>
              <a:rPr lang="en-US" dirty="0" smtClean="0">
                <a:solidFill>
                  <a:srgbClr val="333333"/>
                </a:solidFill>
                <a:latin typeface="Helvetica Neue" charset="0"/>
              </a:rPr>
              <a:t>: Given </a:t>
            </a:r>
            <a:r>
              <a:rPr lang="en-US" dirty="0">
                <a:solidFill>
                  <a:srgbClr val="333333"/>
                </a:solidFill>
                <a:latin typeface="Helvetica Neue" charset="0"/>
              </a:rPr>
              <a:t>a </a:t>
            </a:r>
            <a:r>
              <a:rPr lang="en-US" b="1" dirty="0">
                <a:solidFill>
                  <a:srgbClr val="333333"/>
                </a:solidFill>
                <a:latin typeface="Helvetica Neue" charset="0"/>
              </a:rPr>
              <a:t>complete</a:t>
            </a:r>
            <a:r>
              <a:rPr lang="en-US" dirty="0">
                <a:solidFill>
                  <a:srgbClr val="333333"/>
                </a:solidFill>
                <a:latin typeface="Helvetica Neue" charset="0"/>
              </a:rPr>
              <a:t> binary tree, count the number of nodes.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1127" y="4100041"/>
            <a:ext cx="4732969" cy="255200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319" y="4026697"/>
            <a:ext cx="3783965" cy="2698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3658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341482"/>
            <a:ext cx="7256274" cy="137155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300703"/>
            <a:ext cx="12192000" cy="155729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665825"/>
            <a:ext cx="12192000" cy="147913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983448"/>
            <a:ext cx="10456190" cy="1411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9473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6319" y="554965"/>
            <a:ext cx="10515600" cy="5798334"/>
          </a:xfrm>
        </p:spPr>
        <p:txBody>
          <a:bodyPr/>
          <a:lstStyle/>
          <a:p>
            <a:r>
              <a:rPr lang="en-US" dirty="0" smtClean="0"/>
              <a:t>Path sum series (root to leave)</a:t>
            </a:r>
          </a:p>
          <a:p>
            <a:r>
              <a:rPr lang="en-US" sz="2000" dirty="0" smtClean="0">
                <a:solidFill>
                  <a:srgbClr val="FF0000"/>
                </a:solidFill>
              </a:rPr>
              <a:t>Use pre-order traverse, handle root first, then </a:t>
            </a:r>
            <a:r>
              <a:rPr lang="en-US" sz="2000" dirty="0" err="1" smtClean="0">
                <a:solidFill>
                  <a:srgbClr val="FF0000"/>
                </a:solidFill>
              </a:rPr>
              <a:t>root.left</a:t>
            </a:r>
            <a:r>
              <a:rPr lang="en-US" sz="2000" dirty="0" smtClean="0">
                <a:solidFill>
                  <a:srgbClr val="FF0000"/>
                </a:solidFill>
              </a:rPr>
              <a:t>, </a:t>
            </a:r>
            <a:r>
              <a:rPr lang="en-US" sz="2000" dirty="0" err="1" smtClean="0">
                <a:solidFill>
                  <a:srgbClr val="FF0000"/>
                </a:solidFill>
              </a:rPr>
              <a:t>root.right</a:t>
            </a:r>
            <a:endParaRPr lang="en-US" sz="2000" dirty="0" smtClean="0">
              <a:solidFill>
                <a:srgbClr val="FF0000"/>
              </a:solidFill>
            </a:endParaRPr>
          </a:p>
          <a:p>
            <a:r>
              <a:rPr lang="en-US" sz="2000" dirty="0" smtClean="0"/>
              <a:t>Related questions: 112, 113, 129, 257, 437, 666, 298, 655</a:t>
            </a:r>
          </a:p>
          <a:p>
            <a:r>
              <a:rPr lang="en-US" sz="2000" b="1" dirty="0" smtClean="0"/>
              <a:t>Template</a:t>
            </a:r>
            <a:r>
              <a:rPr lang="en-US" sz="2000" dirty="0" smtClean="0"/>
              <a:t>: get all path from root to leaf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319" y="2417018"/>
            <a:ext cx="8128165" cy="3936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6968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6319" y="554965"/>
            <a:ext cx="10515600" cy="5798334"/>
          </a:xfrm>
        </p:spPr>
        <p:txBody>
          <a:bodyPr/>
          <a:lstStyle/>
          <a:p>
            <a:r>
              <a:rPr lang="en-US" dirty="0" smtClean="0"/>
              <a:t>Path sum series (root to leave)</a:t>
            </a:r>
          </a:p>
          <a:p>
            <a:r>
              <a:rPr lang="en-US" sz="2000" dirty="0" smtClean="0">
                <a:solidFill>
                  <a:srgbClr val="FF0000"/>
                </a:solidFill>
              </a:rPr>
              <a:t>Another example:</a:t>
            </a:r>
          </a:p>
          <a:p>
            <a:r>
              <a:rPr lang="en-US" sz="2000" dirty="0"/>
              <a:t>Given a list of ascending three-digits integers representing a binary with the depth smaller than 5. You need to return the sum of all paths from the root towards the leaves</a:t>
            </a:r>
            <a:r>
              <a:rPr lang="en-US" sz="2000" dirty="0" smtClean="0"/>
              <a:t>.</a:t>
            </a:r>
          </a:p>
          <a:p>
            <a:pPr marL="0">
              <a:spcBef>
                <a:spcPts val="0"/>
              </a:spcBef>
            </a:pPr>
            <a:r>
              <a:rPr lang="en-US" sz="2000" dirty="0"/>
              <a:t>Example 1:Input: [113, 215, 221</a:t>
            </a:r>
            <a:r>
              <a:rPr lang="en-US" sz="2000" dirty="0" smtClean="0"/>
              <a:t>]</a:t>
            </a:r>
          </a:p>
          <a:p>
            <a:pPr marL="0">
              <a:spcBef>
                <a:spcPts val="0"/>
              </a:spcBef>
            </a:pPr>
            <a:r>
              <a:rPr lang="en-US" sz="2000" dirty="0" smtClean="0"/>
              <a:t>Output</a:t>
            </a:r>
            <a:r>
              <a:rPr lang="en-US" sz="2000" dirty="0"/>
              <a:t>: </a:t>
            </a:r>
            <a:r>
              <a:rPr lang="en-US" sz="2000" dirty="0" smtClean="0"/>
              <a:t>12 Explanation</a:t>
            </a:r>
            <a:r>
              <a:rPr lang="en-US" sz="2000" dirty="0"/>
              <a:t>: The tree that the list represents is:    The path sum is (3 + 5) + (3 + 1) = 12</a:t>
            </a:r>
            <a:r>
              <a:rPr lang="en-US" sz="2000" dirty="0" smtClean="0"/>
              <a:t>.</a:t>
            </a:r>
          </a:p>
          <a:p>
            <a:pPr marL="0">
              <a:spcBef>
                <a:spcPts val="0"/>
              </a:spcBef>
            </a:pPr>
            <a:r>
              <a:rPr lang="en-US" sz="2000" dirty="0" smtClean="0"/>
              <a:t>  3   </a:t>
            </a:r>
          </a:p>
          <a:p>
            <a:pPr marL="0">
              <a:spcBef>
                <a:spcPts val="0"/>
              </a:spcBef>
            </a:pPr>
            <a:r>
              <a:rPr lang="en-US" sz="2000" dirty="0" smtClean="0"/>
              <a:t> / </a:t>
            </a:r>
            <a:r>
              <a:rPr lang="en-US" sz="2000" dirty="0"/>
              <a:t>\  </a:t>
            </a:r>
            <a:endParaRPr lang="en-US" sz="2000" dirty="0" smtClean="0"/>
          </a:p>
          <a:p>
            <a:pPr marL="0">
              <a:spcBef>
                <a:spcPts val="0"/>
              </a:spcBef>
            </a:pPr>
            <a:r>
              <a:rPr lang="en-US" sz="2000" dirty="0" smtClean="0"/>
              <a:t>5   1</a:t>
            </a:r>
          </a:p>
        </p:txBody>
      </p:sp>
      <p:sp>
        <p:nvSpPr>
          <p:cNvPr id="2" name="Rectangle 1"/>
          <p:cNvSpPr/>
          <p:nvPr/>
        </p:nvSpPr>
        <p:spPr>
          <a:xfrm>
            <a:off x="636319" y="3454132"/>
            <a:ext cx="1002117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We can form a tree using a </a:t>
            </a:r>
            <a:r>
              <a:rPr lang="en-US" dirty="0" err="1"/>
              <a:t>HashMap</a:t>
            </a:r>
            <a:r>
              <a:rPr lang="en-US" dirty="0"/>
              <a:t>. The key is first two digits which marks the position of a node in the tree. The value is value of that node. Thus, we can easily find a node's left and right children using </a:t>
            </a:r>
            <a:r>
              <a:rPr lang="en-US" dirty="0" err="1"/>
              <a:t>math.Formula</a:t>
            </a:r>
            <a:r>
              <a:rPr lang="en-US" dirty="0"/>
              <a:t>: For node </a:t>
            </a:r>
            <a:r>
              <a:rPr lang="en-US" dirty="0" err="1"/>
              <a:t>xy</a:t>
            </a:r>
            <a:r>
              <a:rPr lang="en-US" dirty="0"/>
              <a:t>?, </a:t>
            </a:r>
            <a:r>
              <a:rPr lang="en-US" dirty="0" err="1"/>
              <a:t>e.g</a:t>
            </a:r>
            <a:r>
              <a:rPr lang="en-US" dirty="0"/>
              <a:t>: 113its left child is (x+1)(y*2-1)? and right child is (x+1)(y*2)?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319" y="4526022"/>
            <a:ext cx="3199086" cy="187679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1999" y="4377462"/>
            <a:ext cx="5211379" cy="2308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14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6319" y="554965"/>
            <a:ext cx="10515600" cy="5798334"/>
          </a:xfrm>
        </p:spPr>
        <p:txBody>
          <a:bodyPr/>
          <a:lstStyle/>
          <a:p>
            <a:r>
              <a:rPr lang="en-US" dirty="0" smtClean="0"/>
              <a:t>Path sum series (root to leave)</a:t>
            </a:r>
          </a:p>
          <a:p>
            <a:r>
              <a:rPr lang="en-US" sz="2000" dirty="0" smtClean="0">
                <a:solidFill>
                  <a:srgbClr val="FF0000"/>
                </a:solidFill>
              </a:rPr>
              <a:t>Another example:</a:t>
            </a:r>
          </a:p>
        </p:txBody>
      </p:sp>
      <p:sp>
        <p:nvSpPr>
          <p:cNvPr id="4" name="Rectangle 3"/>
          <p:cNvSpPr/>
          <p:nvPr/>
        </p:nvSpPr>
        <p:spPr>
          <a:xfrm>
            <a:off x="445477" y="1330474"/>
            <a:ext cx="1139952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333333"/>
                </a:solidFill>
                <a:latin typeface="Helvetica Neue" charset="0"/>
              </a:rPr>
              <a:t>Given a binary tree, find the length of the longest consecutive sequence path.</a:t>
            </a:r>
          </a:p>
          <a:p>
            <a:r>
              <a:rPr lang="en-US" dirty="0">
                <a:solidFill>
                  <a:srgbClr val="333333"/>
                </a:solidFill>
                <a:latin typeface="Helvetica Neue" charset="0"/>
              </a:rPr>
              <a:t>The path refers to any sequence of nodes from some starting node to any node in the tree along the parent-child connections. The longest consecutive path need to be from parent to child (cannot be the reverse).</a:t>
            </a:r>
          </a:p>
          <a:p>
            <a:r>
              <a:rPr lang="en-US" b="1" dirty="0">
                <a:solidFill>
                  <a:srgbClr val="333333"/>
                </a:solidFill>
                <a:latin typeface="Helvetica Neue" charset="0"/>
              </a:rPr>
              <a:t>Example 1:</a:t>
            </a:r>
            <a:endParaRPr lang="en-US" dirty="0">
              <a:solidFill>
                <a:srgbClr val="333333"/>
              </a:solidFill>
              <a:latin typeface="Helvetica Neue" charset="0"/>
            </a:endParaRPr>
          </a:p>
          <a:p>
            <a:r>
              <a:rPr lang="en-US" b="1" dirty="0"/>
              <a:t>Input:</a:t>
            </a:r>
            <a:r>
              <a:rPr lang="en-US" dirty="0"/>
              <a:t> </a:t>
            </a:r>
            <a:r>
              <a:rPr lang="en-US" dirty="0" smtClean="0"/>
              <a:t>          1 </a:t>
            </a:r>
          </a:p>
          <a:p>
            <a:r>
              <a:rPr lang="en-US" dirty="0"/>
              <a:t> </a:t>
            </a:r>
            <a:r>
              <a:rPr lang="en-US" dirty="0" smtClean="0"/>
              <a:t>                       \ </a:t>
            </a:r>
          </a:p>
          <a:p>
            <a:r>
              <a:rPr lang="en-US" dirty="0"/>
              <a:t> </a:t>
            </a:r>
            <a:r>
              <a:rPr lang="en-US" dirty="0" smtClean="0"/>
              <a:t>                        3 </a:t>
            </a:r>
          </a:p>
          <a:p>
            <a:r>
              <a:rPr lang="en-US" dirty="0"/>
              <a:t> </a:t>
            </a:r>
            <a:r>
              <a:rPr lang="en-US" dirty="0" smtClean="0"/>
              <a:t>                       / </a:t>
            </a:r>
            <a:r>
              <a:rPr lang="en-US" dirty="0"/>
              <a:t>\ </a:t>
            </a:r>
            <a:endParaRPr lang="en-US" dirty="0" smtClean="0"/>
          </a:p>
          <a:p>
            <a:r>
              <a:rPr lang="en-US" dirty="0"/>
              <a:t> </a:t>
            </a:r>
            <a:r>
              <a:rPr lang="en-US" dirty="0" smtClean="0"/>
              <a:t>                     2    4 </a:t>
            </a:r>
          </a:p>
          <a:p>
            <a:r>
              <a:rPr lang="en-US" dirty="0"/>
              <a:t> </a:t>
            </a:r>
            <a:r>
              <a:rPr lang="en-US" dirty="0" smtClean="0"/>
              <a:t>                             \ </a:t>
            </a:r>
          </a:p>
          <a:p>
            <a:r>
              <a:rPr lang="en-US" dirty="0"/>
              <a:t> </a:t>
            </a:r>
            <a:r>
              <a:rPr lang="en-US" dirty="0" smtClean="0"/>
              <a:t>                               5                  </a:t>
            </a:r>
          </a:p>
          <a:p>
            <a:r>
              <a:rPr lang="en-US" b="1" dirty="0" smtClean="0"/>
              <a:t>Output</a:t>
            </a:r>
            <a:r>
              <a:rPr lang="en-US" b="1" dirty="0"/>
              <a:t>:</a:t>
            </a:r>
            <a:r>
              <a:rPr lang="en-US" dirty="0"/>
              <a:t> 3 </a:t>
            </a:r>
            <a:endParaRPr lang="en-US" dirty="0" smtClean="0"/>
          </a:p>
          <a:p>
            <a:r>
              <a:rPr lang="en-US" b="1" dirty="0" smtClean="0"/>
              <a:t>Explanation</a:t>
            </a:r>
            <a:r>
              <a:rPr lang="en-US" b="1" dirty="0"/>
              <a:t>: </a:t>
            </a:r>
            <a:r>
              <a:rPr lang="en-US" dirty="0"/>
              <a:t>Longest </a:t>
            </a:r>
            <a:r>
              <a:rPr lang="en-US" dirty="0" smtClean="0"/>
              <a:t>path </a:t>
            </a:r>
            <a:r>
              <a:rPr lang="en-US" dirty="0"/>
              <a:t>is 3-4-5</a:t>
            </a:r>
            <a:r>
              <a:rPr lang="en-US" dirty="0">
                <a:latin typeface="Arial" charset="0"/>
              </a:rPr>
              <a:t>, </a:t>
            </a:r>
            <a:endParaRPr lang="en-US" dirty="0" smtClean="0">
              <a:latin typeface="Arial" charset="0"/>
            </a:endParaRPr>
          </a:p>
          <a:p>
            <a:r>
              <a:rPr lang="en-US" dirty="0" smtClean="0">
                <a:latin typeface="Arial" charset="0"/>
              </a:rPr>
              <a:t>so </a:t>
            </a:r>
            <a:r>
              <a:rPr lang="en-US" dirty="0">
                <a:latin typeface="Arial" charset="0"/>
              </a:rPr>
              <a:t>return </a:t>
            </a:r>
            <a:r>
              <a:rPr lang="en-US" dirty="0"/>
              <a:t>3</a:t>
            </a:r>
            <a:r>
              <a:rPr lang="en-US" dirty="0">
                <a:latin typeface="Arial" charset="0"/>
              </a:rPr>
              <a:t>.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246761" y="2253803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/>
              <a:t> </a:t>
            </a:r>
            <a:r>
              <a:rPr lang="en-US" dirty="0"/>
              <a:t>since it is always from parent to child, we can start from root    </a:t>
            </a:r>
            <a:r>
              <a:rPr lang="en-US" dirty="0" smtClean="0"/>
              <a:t>for </a:t>
            </a:r>
            <a:r>
              <a:rPr lang="en-US" dirty="0"/>
              <a:t>each node, we go down to the left node path and right node path </a:t>
            </a:r>
            <a:r>
              <a:rPr lang="en-US" dirty="0" err="1"/>
              <a:t>seperately</a:t>
            </a:r>
            <a:r>
              <a:rPr lang="en-US" dirty="0"/>
              <a:t>    </a:t>
            </a:r>
          </a:p>
          <a:p>
            <a:r>
              <a:rPr lang="en-US" dirty="0" smtClean="0"/>
              <a:t>at </a:t>
            </a:r>
            <a:r>
              <a:rPr lang="en-US" dirty="0"/>
              <a:t>each step we get </a:t>
            </a:r>
            <a:r>
              <a:rPr lang="en-US" dirty="0" err="1"/>
              <a:t>pathLen</a:t>
            </a:r>
            <a:r>
              <a:rPr lang="en-US" dirty="0"/>
              <a:t> and update the max.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6761" y="3615004"/>
            <a:ext cx="5116048" cy="2892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454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2628</TotalTime>
  <Words>2374</Words>
  <Application>Microsoft Macintosh PowerPoint</Application>
  <PresentationFormat>Widescreen</PresentationFormat>
  <Paragraphs>317</Paragraphs>
  <Slides>30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7" baseType="lpstr">
      <vt:lpstr>Arial</vt:lpstr>
      <vt:lpstr>Calibri</vt:lpstr>
      <vt:lpstr>Calibri Light</vt:lpstr>
      <vt:lpstr>Helvetica Neue</vt:lpstr>
      <vt:lpstr>Mangal</vt:lpstr>
      <vt:lpstr>SFMono-Regular</vt:lpstr>
      <vt:lpstr>Office Theme</vt:lpstr>
      <vt:lpstr>Binary Tree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Binary Tree </dc:title>
  <dc:creator>Fannie Yang</dc:creator>
  <cp:lastModifiedBy>Fannie Yang</cp:lastModifiedBy>
  <cp:revision>100</cp:revision>
  <dcterms:created xsi:type="dcterms:W3CDTF">2018-05-18T21:01:18Z</dcterms:created>
  <dcterms:modified xsi:type="dcterms:W3CDTF">2018-06-21T19:18:30Z</dcterms:modified>
</cp:coreProperties>
</file>